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4"/>
  </p:notesMasterIdLst>
  <p:handoutMasterIdLst>
    <p:handoutMasterId r:id="rId25"/>
  </p:handoutMasterIdLst>
  <p:sldIdLst>
    <p:sldId id="1033" r:id="rId2"/>
    <p:sldId id="1034" r:id="rId3"/>
    <p:sldId id="929" r:id="rId4"/>
    <p:sldId id="1050" r:id="rId5"/>
    <p:sldId id="931" r:id="rId6"/>
    <p:sldId id="1026" r:id="rId7"/>
    <p:sldId id="1049" r:id="rId8"/>
    <p:sldId id="1027" r:id="rId9"/>
    <p:sldId id="1045" r:id="rId10"/>
    <p:sldId id="1046" r:id="rId11"/>
    <p:sldId id="1041" r:id="rId12"/>
    <p:sldId id="935" r:id="rId13"/>
    <p:sldId id="1039" r:id="rId14"/>
    <p:sldId id="1038" r:id="rId15"/>
    <p:sldId id="1042" r:id="rId16"/>
    <p:sldId id="1047" r:id="rId17"/>
    <p:sldId id="1048" r:id="rId18"/>
    <p:sldId id="1051" r:id="rId19"/>
    <p:sldId id="827" r:id="rId20"/>
    <p:sldId id="1044" r:id="rId21"/>
    <p:sldId id="1006" r:id="rId22"/>
    <p:sldId id="936" r:id="rId23"/>
  </p:sldIdLst>
  <p:sldSz cx="9601200" cy="6400800"/>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7A1F"/>
    <a:srgbClr val="7F7F7F"/>
    <a:srgbClr val="F78D3A"/>
    <a:srgbClr val="F47B24"/>
    <a:srgbClr val="BFBFBF"/>
    <a:srgbClr val="FDE3CF"/>
    <a:srgbClr val="F7A465"/>
    <a:srgbClr val="FBD0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33" autoAdjust="0"/>
    <p:restoredTop sz="88698" autoAdjust="0"/>
  </p:normalViewPr>
  <p:slideViewPr>
    <p:cSldViewPr>
      <p:cViewPr>
        <p:scale>
          <a:sx n="100" d="100"/>
          <a:sy n="100" d="100"/>
        </p:scale>
        <p:origin x="-1408" y="-72"/>
      </p:cViewPr>
      <p:guideLst>
        <p:guide orient="horz" pos="2016"/>
        <p:guide pos="30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5682"/>
    </p:cViewPr>
  </p:sorterViewPr>
  <p:notesViewPr>
    <p:cSldViewPr>
      <p:cViewPr varScale="1">
        <p:scale>
          <a:sx n="86" d="100"/>
          <a:sy n="86" d="100"/>
        </p:scale>
        <p:origin x="-272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BD8D6D-948A-4A94-B7F8-2637519DB95D}"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en-US"/>
        </a:p>
      </dgm:t>
    </dgm:pt>
    <dgm:pt modelId="{D6025FCB-38EF-4532-ABE2-F81E9B0EED85}">
      <dgm:prSet phldrT="[Text]" custT="1"/>
      <dgm:spPr>
        <a:solidFill>
          <a:srgbClr val="F37A1F"/>
        </a:solidFill>
        <a:ln>
          <a:solidFill>
            <a:srgbClr val="F37A1F"/>
          </a:solidFill>
        </a:ln>
      </dgm:spPr>
      <dgm:t>
        <a:bodyPr/>
        <a:lstStyle/>
        <a:p>
          <a:r>
            <a:rPr lang="en-US" sz="1300" cap="all" dirty="0" smtClean="0">
              <a:latin typeface="Arial"/>
              <a:cs typeface="Arial"/>
            </a:rPr>
            <a:t>Public Awareness, OUTREACH </a:t>
          </a:r>
          <a:br>
            <a:rPr lang="en-US" sz="1300" cap="all" dirty="0" smtClean="0">
              <a:latin typeface="Arial"/>
              <a:cs typeface="Arial"/>
            </a:rPr>
          </a:br>
          <a:r>
            <a:rPr lang="en-US" sz="1300" cap="all" dirty="0" smtClean="0">
              <a:latin typeface="Arial"/>
              <a:cs typeface="Arial"/>
            </a:rPr>
            <a:t>&amp; Advocacy</a:t>
          </a:r>
          <a:endParaRPr lang="en-US" sz="1300" cap="all" dirty="0">
            <a:latin typeface="Arial"/>
            <a:cs typeface="Arial"/>
          </a:endParaRPr>
        </a:p>
      </dgm:t>
    </dgm:pt>
    <dgm:pt modelId="{38E54A66-AD08-456B-B84A-7E10FAB2C5FA}" type="parTrans" cxnId="{9FDA8FC2-92C6-48EA-9B4D-5B75F684CC7D}">
      <dgm:prSet/>
      <dgm:spPr/>
      <dgm:t>
        <a:bodyPr/>
        <a:lstStyle/>
        <a:p>
          <a:endParaRPr lang="en-US"/>
        </a:p>
      </dgm:t>
    </dgm:pt>
    <dgm:pt modelId="{3D1E66C5-084A-41BB-B97D-02038EB0A3C5}" type="sibTrans" cxnId="{9FDA8FC2-92C6-48EA-9B4D-5B75F684CC7D}">
      <dgm:prSet/>
      <dgm:spPr/>
      <dgm:t>
        <a:bodyPr/>
        <a:lstStyle/>
        <a:p>
          <a:endParaRPr lang="en-US"/>
        </a:p>
      </dgm:t>
    </dgm:pt>
    <dgm:pt modelId="{99947A79-B220-4EE9-89E9-61338F816834}">
      <dgm:prSet phldrT="[Text]" custT="1"/>
      <dgm:spPr>
        <a:solidFill>
          <a:srgbClr val="F37A1F"/>
        </a:solidFill>
        <a:ln>
          <a:solidFill>
            <a:srgbClr val="F37A1F"/>
          </a:solidFill>
        </a:ln>
      </dgm:spPr>
      <dgm:t>
        <a:bodyPr/>
        <a:lstStyle/>
        <a:p>
          <a:r>
            <a:rPr lang="en-US" sz="1300" cap="all" dirty="0" smtClean="0">
              <a:latin typeface="Arial"/>
              <a:cs typeface="Arial"/>
            </a:rPr>
            <a:t>Nutrition Education</a:t>
          </a:r>
          <a:endParaRPr lang="en-US" sz="1300" cap="all" dirty="0">
            <a:latin typeface="Arial"/>
            <a:cs typeface="Arial"/>
          </a:endParaRPr>
        </a:p>
      </dgm:t>
    </dgm:pt>
    <dgm:pt modelId="{BDD00917-A028-4330-B856-40E4B7F022D8}" type="parTrans" cxnId="{FD9C44D3-F968-4CEF-B763-9717E25BD4CF}">
      <dgm:prSet/>
      <dgm:spPr/>
      <dgm:t>
        <a:bodyPr/>
        <a:lstStyle/>
        <a:p>
          <a:endParaRPr lang="en-US"/>
        </a:p>
      </dgm:t>
    </dgm:pt>
    <dgm:pt modelId="{09DBF6FC-D143-47E2-9D90-970D72A3B1EB}" type="sibTrans" cxnId="{FD9C44D3-F968-4CEF-B763-9717E25BD4CF}">
      <dgm:prSet/>
      <dgm:spPr/>
      <dgm:t>
        <a:bodyPr/>
        <a:lstStyle/>
        <a:p>
          <a:endParaRPr lang="en-US"/>
        </a:p>
      </dgm:t>
    </dgm:pt>
    <dgm:pt modelId="{EB25CAC1-BCCB-4431-AD60-D244E5EEEBCF}">
      <dgm:prSet phldrT="[Text]" custT="1"/>
      <dgm:spPr>
        <a:solidFill>
          <a:srgbClr val="F37A1F"/>
        </a:solidFill>
        <a:ln>
          <a:solidFill>
            <a:srgbClr val="F37A1F"/>
          </a:solidFill>
        </a:ln>
      </dgm:spPr>
      <dgm:t>
        <a:bodyPr/>
        <a:lstStyle/>
        <a:p>
          <a:r>
            <a:rPr lang="en-US" sz="1300" cap="all" dirty="0" smtClean="0">
              <a:latin typeface="Arial"/>
              <a:cs typeface="Arial"/>
            </a:rPr>
            <a:t>Community Investment</a:t>
          </a:r>
          <a:endParaRPr lang="en-US" sz="1300" cap="all" dirty="0">
            <a:latin typeface="Arial"/>
            <a:cs typeface="Arial"/>
          </a:endParaRPr>
        </a:p>
      </dgm:t>
    </dgm:pt>
    <dgm:pt modelId="{B0389A75-A6CF-40DB-BF2F-CA032FE0314D}" type="parTrans" cxnId="{09083D01-198C-4F9E-86E3-CEDF650F876C}">
      <dgm:prSet/>
      <dgm:spPr/>
      <dgm:t>
        <a:bodyPr/>
        <a:lstStyle/>
        <a:p>
          <a:endParaRPr lang="en-US"/>
        </a:p>
      </dgm:t>
    </dgm:pt>
    <dgm:pt modelId="{B71CB178-650B-462D-A9D3-952CFBA13831}" type="sibTrans" cxnId="{09083D01-198C-4F9E-86E3-CEDF650F876C}">
      <dgm:prSet/>
      <dgm:spPr/>
      <dgm:t>
        <a:bodyPr/>
        <a:lstStyle/>
        <a:p>
          <a:endParaRPr lang="en-US"/>
        </a:p>
      </dgm:t>
    </dgm:pt>
    <dgm:pt modelId="{BAA43103-81C7-4A18-8873-15299453685A}">
      <dgm:prSet custT="1"/>
      <dgm:spPr>
        <a:solidFill>
          <a:srgbClr val="F37A1F"/>
        </a:solidFill>
        <a:ln>
          <a:solidFill>
            <a:srgbClr val="F37A1F"/>
          </a:solidFill>
        </a:ln>
      </dgm:spPr>
      <dgm:t>
        <a:bodyPr/>
        <a:lstStyle/>
        <a:p>
          <a:r>
            <a:rPr lang="en-US" sz="1300" cap="all" dirty="0" smtClean="0">
              <a:latin typeface="Arial"/>
              <a:cs typeface="Arial"/>
            </a:rPr>
            <a:t>State &amp; City Campaigns</a:t>
          </a:r>
          <a:endParaRPr lang="en-US" sz="1300" cap="all" dirty="0">
            <a:latin typeface="Arial"/>
            <a:cs typeface="Arial"/>
          </a:endParaRPr>
        </a:p>
      </dgm:t>
    </dgm:pt>
    <dgm:pt modelId="{FE2A3B25-CEB1-42EA-B526-6B1C4A2BF9DF}" type="parTrans" cxnId="{E3433D41-D326-471A-A1F9-78B7C18BE35E}">
      <dgm:prSet/>
      <dgm:spPr/>
      <dgm:t>
        <a:bodyPr/>
        <a:lstStyle/>
        <a:p>
          <a:endParaRPr lang="en-US"/>
        </a:p>
      </dgm:t>
    </dgm:pt>
    <dgm:pt modelId="{EAB9397D-3F19-4A71-8C82-BB5B05887048}" type="sibTrans" cxnId="{E3433D41-D326-471A-A1F9-78B7C18BE35E}">
      <dgm:prSet/>
      <dgm:spPr/>
      <dgm:t>
        <a:bodyPr/>
        <a:lstStyle/>
        <a:p>
          <a:endParaRPr lang="en-US"/>
        </a:p>
      </dgm:t>
    </dgm:pt>
    <dgm:pt modelId="{DD689C21-653E-4E92-8C6F-C3EEC3BE08FD}" type="pres">
      <dgm:prSet presAssocID="{CBBD8D6D-948A-4A94-B7F8-2637519DB95D}" presName="compositeShape" presStyleCnt="0">
        <dgm:presLayoutVars>
          <dgm:chMax val="7"/>
          <dgm:dir/>
          <dgm:resizeHandles val="exact"/>
        </dgm:presLayoutVars>
      </dgm:prSet>
      <dgm:spPr/>
      <dgm:t>
        <a:bodyPr/>
        <a:lstStyle/>
        <a:p>
          <a:endParaRPr lang="en-US"/>
        </a:p>
      </dgm:t>
    </dgm:pt>
    <dgm:pt modelId="{27274EAD-60AC-45CA-B6E9-BF52FBEA12BF}" type="pres">
      <dgm:prSet presAssocID="{CBBD8D6D-948A-4A94-B7F8-2637519DB95D}" presName="wedge1" presStyleLbl="node1" presStyleIdx="0" presStyleCnt="4"/>
      <dgm:spPr/>
      <dgm:t>
        <a:bodyPr/>
        <a:lstStyle/>
        <a:p>
          <a:endParaRPr lang="en-US"/>
        </a:p>
      </dgm:t>
    </dgm:pt>
    <dgm:pt modelId="{008C9220-647F-4D57-BC52-FED9B65952F1}" type="pres">
      <dgm:prSet presAssocID="{CBBD8D6D-948A-4A94-B7F8-2637519DB95D}" presName="dummy1a" presStyleCnt="0"/>
      <dgm:spPr/>
    </dgm:pt>
    <dgm:pt modelId="{C3848D00-4F23-471C-9E3B-0C8A41913ECE}" type="pres">
      <dgm:prSet presAssocID="{CBBD8D6D-948A-4A94-B7F8-2637519DB95D}" presName="dummy1b" presStyleCnt="0"/>
      <dgm:spPr/>
    </dgm:pt>
    <dgm:pt modelId="{1B9ED110-7D99-4EED-8945-6AB12B655A00}" type="pres">
      <dgm:prSet presAssocID="{CBBD8D6D-948A-4A94-B7F8-2637519DB95D}" presName="wedge1Tx" presStyleLbl="node1" presStyleIdx="0" presStyleCnt="4">
        <dgm:presLayoutVars>
          <dgm:chMax val="0"/>
          <dgm:chPref val="0"/>
          <dgm:bulletEnabled val="1"/>
        </dgm:presLayoutVars>
      </dgm:prSet>
      <dgm:spPr/>
      <dgm:t>
        <a:bodyPr/>
        <a:lstStyle/>
        <a:p>
          <a:endParaRPr lang="en-US"/>
        </a:p>
      </dgm:t>
    </dgm:pt>
    <dgm:pt modelId="{2BB24682-28E3-4EF1-B6C0-7B75BEC77C29}" type="pres">
      <dgm:prSet presAssocID="{CBBD8D6D-948A-4A94-B7F8-2637519DB95D}" presName="wedge2" presStyleLbl="node1" presStyleIdx="1" presStyleCnt="4"/>
      <dgm:spPr/>
      <dgm:t>
        <a:bodyPr/>
        <a:lstStyle/>
        <a:p>
          <a:endParaRPr lang="en-US"/>
        </a:p>
      </dgm:t>
    </dgm:pt>
    <dgm:pt modelId="{98E57073-8F26-40C4-B6B9-7354BD60384C}" type="pres">
      <dgm:prSet presAssocID="{CBBD8D6D-948A-4A94-B7F8-2637519DB95D}" presName="dummy2a" presStyleCnt="0"/>
      <dgm:spPr/>
    </dgm:pt>
    <dgm:pt modelId="{03E3F935-9B00-478B-9196-77C6327FEBCE}" type="pres">
      <dgm:prSet presAssocID="{CBBD8D6D-948A-4A94-B7F8-2637519DB95D}" presName="dummy2b" presStyleCnt="0"/>
      <dgm:spPr/>
    </dgm:pt>
    <dgm:pt modelId="{7277F8DA-4692-4C42-84B8-8F7CBDDD7F9B}" type="pres">
      <dgm:prSet presAssocID="{CBBD8D6D-948A-4A94-B7F8-2637519DB95D}" presName="wedge2Tx" presStyleLbl="node1" presStyleIdx="1" presStyleCnt="4">
        <dgm:presLayoutVars>
          <dgm:chMax val="0"/>
          <dgm:chPref val="0"/>
          <dgm:bulletEnabled val="1"/>
        </dgm:presLayoutVars>
      </dgm:prSet>
      <dgm:spPr/>
      <dgm:t>
        <a:bodyPr/>
        <a:lstStyle/>
        <a:p>
          <a:endParaRPr lang="en-US"/>
        </a:p>
      </dgm:t>
    </dgm:pt>
    <dgm:pt modelId="{781C028F-ECC7-4601-A6F5-A24F21B7C9C4}" type="pres">
      <dgm:prSet presAssocID="{CBBD8D6D-948A-4A94-B7F8-2637519DB95D}" presName="wedge3" presStyleLbl="node1" presStyleIdx="2" presStyleCnt="4"/>
      <dgm:spPr/>
      <dgm:t>
        <a:bodyPr/>
        <a:lstStyle/>
        <a:p>
          <a:endParaRPr lang="en-US"/>
        </a:p>
      </dgm:t>
    </dgm:pt>
    <dgm:pt modelId="{3A715A84-FF47-4376-87ED-2322B97B9BBA}" type="pres">
      <dgm:prSet presAssocID="{CBBD8D6D-948A-4A94-B7F8-2637519DB95D}" presName="dummy3a" presStyleCnt="0"/>
      <dgm:spPr/>
    </dgm:pt>
    <dgm:pt modelId="{ED94B694-75B5-4323-85E6-C2D629C242F5}" type="pres">
      <dgm:prSet presAssocID="{CBBD8D6D-948A-4A94-B7F8-2637519DB95D}" presName="dummy3b" presStyleCnt="0"/>
      <dgm:spPr/>
    </dgm:pt>
    <dgm:pt modelId="{4DBE57B8-1A90-4844-B609-B6F9D5AF16C5}" type="pres">
      <dgm:prSet presAssocID="{CBBD8D6D-948A-4A94-B7F8-2637519DB95D}" presName="wedge3Tx" presStyleLbl="node1" presStyleIdx="2" presStyleCnt="4">
        <dgm:presLayoutVars>
          <dgm:chMax val="0"/>
          <dgm:chPref val="0"/>
          <dgm:bulletEnabled val="1"/>
        </dgm:presLayoutVars>
      </dgm:prSet>
      <dgm:spPr/>
      <dgm:t>
        <a:bodyPr/>
        <a:lstStyle/>
        <a:p>
          <a:endParaRPr lang="en-US"/>
        </a:p>
      </dgm:t>
    </dgm:pt>
    <dgm:pt modelId="{BC6D6565-7F4D-4EAD-B156-10D0CEFB577C}" type="pres">
      <dgm:prSet presAssocID="{CBBD8D6D-948A-4A94-B7F8-2637519DB95D}" presName="wedge4" presStyleLbl="node1" presStyleIdx="3" presStyleCnt="4"/>
      <dgm:spPr/>
      <dgm:t>
        <a:bodyPr/>
        <a:lstStyle/>
        <a:p>
          <a:endParaRPr lang="en-US"/>
        </a:p>
      </dgm:t>
    </dgm:pt>
    <dgm:pt modelId="{42B87F02-508E-4BBB-A9F6-7225685C2909}" type="pres">
      <dgm:prSet presAssocID="{CBBD8D6D-948A-4A94-B7F8-2637519DB95D}" presName="dummy4a" presStyleCnt="0"/>
      <dgm:spPr/>
    </dgm:pt>
    <dgm:pt modelId="{8C70CDB8-D19D-4FE0-9A52-856352D28455}" type="pres">
      <dgm:prSet presAssocID="{CBBD8D6D-948A-4A94-B7F8-2637519DB95D}" presName="dummy4b" presStyleCnt="0"/>
      <dgm:spPr/>
    </dgm:pt>
    <dgm:pt modelId="{9ED271F7-DEA2-4E9C-B22B-1BD2C905C497}" type="pres">
      <dgm:prSet presAssocID="{CBBD8D6D-948A-4A94-B7F8-2637519DB95D}" presName="wedge4Tx" presStyleLbl="node1" presStyleIdx="3" presStyleCnt="4">
        <dgm:presLayoutVars>
          <dgm:chMax val="0"/>
          <dgm:chPref val="0"/>
          <dgm:bulletEnabled val="1"/>
        </dgm:presLayoutVars>
      </dgm:prSet>
      <dgm:spPr/>
      <dgm:t>
        <a:bodyPr/>
        <a:lstStyle/>
        <a:p>
          <a:endParaRPr lang="en-US"/>
        </a:p>
      </dgm:t>
    </dgm:pt>
    <dgm:pt modelId="{C23E63DA-91B7-45AC-AD53-DD8ABE35B563}" type="pres">
      <dgm:prSet presAssocID="{3D1E66C5-084A-41BB-B97D-02038EB0A3C5}" presName="arrowWedge1" presStyleLbl="fgSibTrans2D1" presStyleIdx="0" presStyleCnt="4"/>
      <dgm:spPr>
        <a:solidFill>
          <a:srgbClr val="F7A465"/>
        </a:solidFill>
      </dgm:spPr>
      <dgm:t>
        <a:bodyPr/>
        <a:lstStyle/>
        <a:p>
          <a:endParaRPr lang="en-US"/>
        </a:p>
      </dgm:t>
    </dgm:pt>
    <dgm:pt modelId="{C25CCFB2-73CE-4D3D-86F0-A3A753EC33BA}" type="pres">
      <dgm:prSet presAssocID="{09DBF6FC-D143-47E2-9D90-970D72A3B1EB}" presName="arrowWedge2" presStyleLbl="fgSibTrans2D1" presStyleIdx="1" presStyleCnt="4"/>
      <dgm:spPr>
        <a:solidFill>
          <a:srgbClr val="F7A465"/>
        </a:solidFill>
      </dgm:spPr>
      <dgm:t>
        <a:bodyPr/>
        <a:lstStyle/>
        <a:p>
          <a:endParaRPr lang="en-US"/>
        </a:p>
      </dgm:t>
    </dgm:pt>
    <dgm:pt modelId="{66D52C08-3570-43EF-BF27-1ED196E8C0AE}" type="pres">
      <dgm:prSet presAssocID="{B71CB178-650B-462D-A9D3-952CFBA13831}" presName="arrowWedge3" presStyleLbl="fgSibTrans2D1" presStyleIdx="2" presStyleCnt="4"/>
      <dgm:spPr>
        <a:solidFill>
          <a:srgbClr val="F7A465"/>
        </a:solidFill>
      </dgm:spPr>
      <dgm:t>
        <a:bodyPr/>
        <a:lstStyle/>
        <a:p>
          <a:endParaRPr lang="en-US"/>
        </a:p>
      </dgm:t>
    </dgm:pt>
    <dgm:pt modelId="{76C4C366-E26B-4BDA-8EBE-10B71A4D83C9}" type="pres">
      <dgm:prSet presAssocID="{EAB9397D-3F19-4A71-8C82-BB5B05887048}" presName="arrowWedge4" presStyleLbl="fgSibTrans2D1" presStyleIdx="3" presStyleCnt="4"/>
      <dgm:spPr>
        <a:solidFill>
          <a:srgbClr val="F7A465"/>
        </a:solidFill>
      </dgm:spPr>
      <dgm:t>
        <a:bodyPr/>
        <a:lstStyle/>
        <a:p>
          <a:endParaRPr lang="en-US"/>
        </a:p>
      </dgm:t>
    </dgm:pt>
  </dgm:ptLst>
  <dgm:cxnLst>
    <dgm:cxn modelId="{AE8505BB-29CC-4E18-8756-F0DECF230E13}" type="presOf" srcId="{99947A79-B220-4EE9-89E9-61338F816834}" destId="{7277F8DA-4692-4C42-84B8-8F7CBDDD7F9B}" srcOrd="1" destOrd="0" presId="urn:microsoft.com/office/officeart/2005/8/layout/cycle8"/>
    <dgm:cxn modelId="{FD9C44D3-F968-4CEF-B763-9717E25BD4CF}" srcId="{CBBD8D6D-948A-4A94-B7F8-2637519DB95D}" destId="{99947A79-B220-4EE9-89E9-61338F816834}" srcOrd="1" destOrd="0" parTransId="{BDD00917-A028-4330-B856-40E4B7F022D8}" sibTransId="{09DBF6FC-D143-47E2-9D90-970D72A3B1EB}"/>
    <dgm:cxn modelId="{09083D01-198C-4F9E-86E3-CEDF650F876C}" srcId="{CBBD8D6D-948A-4A94-B7F8-2637519DB95D}" destId="{EB25CAC1-BCCB-4431-AD60-D244E5EEEBCF}" srcOrd="2" destOrd="0" parTransId="{B0389A75-A6CF-40DB-BF2F-CA032FE0314D}" sibTransId="{B71CB178-650B-462D-A9D3-952CFBA13831}"/>
    <dgm:cxn modelId="{74F22938-4CA4-4375-A0BD-D74CC7DE49AF}" type="presOf" srcId="{D6025FCB-38EF-4532-ABE2-F81E9B0EED85}" destId="{27274EAD-60AC-45CA-B6E9-BF52FBEA12BF}" srcOrd="0" destOrd="0" presId="urn:microsoft.com/office/officeart/2005/8/layout/cycle8"/>
    <dgm:cxn modelId="{51497689-666E-424D-ABD8-1F40D3A5888E}" type="presOf" srcId="{BAA43103-81C7-4A18-8873-15299453685A}" destId="{9ED271F7-DEA2-4E9C-B22B-1BD2C905C497}" srcOrd="1" destOrd="0" presId="urn:microsoft.com/office/officeart/2005/8/layout/cycle8"/>
    <dgm:cxn modelId="{BE13B237-47E3-4A9A-8C23-6ABED93397F7}" type="presOf" srcId="{EB25CAC1-BCCB-4431-AD60-D244E5EEEBCF}" destId="{4DBE57B8-1A90-4844-B609-B6F9D5AF16C5}" srcOrd="1" destOrd="0" presId="urn:microsoft.com/office/officeart/2005/8/layout/cycle8"/>
    <dgm:cxn modelId="{C88CCF37-EB1A-4A73-87A9-B3F5F1E8CD1E}" type="presOf" srcId="{99947A79-B220-4EE9-89E9-61338F816834}" destId="{2BB24682-28E3-4EF1-B6C0-7B75BEC77C29}" srcOrd="0" destOrd="0" presId="urn:microsoft.com/office/officeart/2005/8/layout/cycle8"/>
    <dgm:cxn modelId="{C4199FB0-D3F0-47D2-9080-7B4FEB2875A5}" type="presOf" srcId="{CBBD8D6D-948A-4A94-B7F8-2637519DB95D}" destId="{DD689C21-653E-4E92-8C6F-C3EEC3BE08FD}" srcOrd="0" destOrd="0" presId="urn:microsoft.com/office/officeart/2005/8/layout/cycle8"/>
    <dgm:cxn modelId="{9FDA8FC2-92C6-48EA-9B4D-5B75F684CC7D}" srcId="{CBBD8D6D-948A-4A94-B7F8-2637519DB95D}" destId="{D6025FCB-38EF-4532-ABE2-F81E9B0EED85}" srcOrd="0" destOrd="0" parTransId="{38E54A66-AD08-456B-B84A-7E10FAB2C5FA}" sibTransId="{3D1E66C5-084A-41BB-B97D-02038EB0A3C5}"/>
    <dgm:cxn modelId="{E3433D41-D326-471A-A1F9-78B7C18BE35E}" srcId="{CBBD8D6D-948A-4A94-B7F8-2637519DB95D}" destId="{BAA43103-81C7-4A18-8873-15299453685A}" srcOrd="3" destOrd="0" parTransId="{FE2A3B25-CEB1-42EA-B526-6B1C4A2BF9DF}" sibTransId="{EAB9397D-3F19-4A71-8C82-BB5B05887048}"/>
    <dgm:cxn modelId="{E89ABDBB-E89E-42C5-9C4C-DC132D180008}" type="presOf" srcId="{D6025FCB-38EF-4532-ABE2-F81E9B0EED85}" destId="{1B9ED110-7D99-4EED-8945-6AB12B655A00}" srcOrd="1" destOrd="0" presId="urn:microsoft.com/office/officeart/2005/8/layout/cycle8"/>
    <dgm:cxn modelId="{C97B6CD2-9AF0-4187-A6F0-F2FD13FCC6D3}" type="presOf" srcId="{BAA43103-81C7-4A18-8873-15299453685A}" destId="{BC6D6565-7F4D-4EAD-B156-10D0CEFB577C}" srcOrd="0" destOrd="0" presId="urn:microsoft.com/office/officeart/2005/8/layout/cycle8"/>
    <dgm:cxn modelId="{630DC0AF-7E9B-4FD6-872F-FBB8CC15FF43}" type="presOf" srcId="{EB25CAC1-BCCB-4431-AD60-D244E5EEEBCF}" destId="{781C028F-ECC7-4601-A6F5-A24F21B7C9C4}" srcOrd="0" destOrd="0" presId="urn:microsoft.com/office/officeart/2005/8/layout/cycle8"/>
    <dgm:cxn modelId="{CC66F654-96C2-4F69-AACE-73AAFD124268}" type="presParOf" srcId="{DD689C21-653E-4E92-8C6F-C3EEC3BE08FD}" destId="{27274EAD-60AC-45CA-B6E9-BF52FBEA12BF}" srcOrd="0" destOrd="0" presId="urn:microsoft.com/office/officeart/2005/8/layout/cycle8"/>
    <dgm:cxn modelId="{1D1277B0-5C5C-4920-B93B-C52CC44DEFFE}" type="presParOf" srcId="{DD689C21-653E-4E92-8C6F-C3EEC3BE08FD}" destId="{008C9220-647F-4D57-BC52-FED9B65952F1}" srcOrd="1" destOrd="0" presId="urn:microsoft.com/office/officeart/2005/8/layout/cycle8"/>
    <dgm:cxn modelId="{1388D00D-BCB4-4621-B288-282A59687A75}" type="presParOf" srcId="{DD689C21-653E-4E92-8C6F-C3EEC3BE08FD}" destId="{C3848D00-4F23-471C-9E3B-0C8A41913ECE}" srcOrd="2" destOrd="0" presId="urn:microsoft.com/office/officeart/2005/8/layout/cycle8"/>
    <dgm:cxn modelId="{0C01ED79-BC53-446D-82C3-74076DD77BB9}" type="presParOf" srcId="{DD689C21-653E-4E92-8C6F-C3EEC3BE08FD}" destId="{1B9ED110-7D99-4EED-8945-6AB12B655A00}" srcOrd="3" destOrd="0" presId="urn:microsoft.com/office/officeart/2005/8/layout/cycle8"/>
    <dgm:cxn modelId="{2A56A88B-7A27-4819-B279-9E6979ECEF5F}" type="presParOf" srcId="{DD689C21-653E-4E92-8C6F-C3EEC3BE08FD}" destId="{2BB24682-28E3-4EF1-B6C0-7B75BEC77C29}" srcOrd="4" destOrd="0" presId="urn:microsoft.com/office/officeart/2005/8/layout/cycle8"/>
    <dgm:cxn modelId="{0BA3467B-D941-4582-8B4E-45F747702EBE}" type="presParOf" srcId="{DD689C21-653E-4E92-8C6F-C3EEC3BE08FD}" destId="{98E57073-8F26-40C4-B6B9-7354BD60384C}" srcOrd="5" destOrd="0" presId="urn:microsoft.com/office/officeart/2005/8/layout/cycle8"/>
    <dgm:cxn modelId="{8CC40349-89FA-434E-A54D-61D97E97C055}" type="presParOf" srcId="{DD689C21-653E-4E92-8C6F-C3EEC3BE08FD}" destId="{03E3F935-9B00-478B-9196-77C6327FEBCE}" srcOrd="6" destOrd="0" presId="urn:microsoft.com/office/officeart/2005/8/layout/cycle8"/>
    <dgm:cxn modelId="{E60E5F09-8CFA-4876-BEE4-8A37E9FA0B2C}" type="presParOf" srcId="{DD689C21-653E-4E92-8C6F-C3EEC3BE08FD}" destId="{7277F8DA-4692-4C42-84B8-8F7CBDDD7F9B}" srcOrd="7" destOrd="0" presId="urn:microsoft.com/office/officeart/2005/8/layout/cycle8"/>
    <dgm:cxn modelId="{5E367002-7F92-4A87-9EFF-B0C744C29F83}" type="presParOf" srcId="{DD689C21-653E-4E92-8C6F-C3EEC3BE08FD}" destId="{781C028F-ECC7-4601-A6F5-A24F21B7C9C4}" srcOrd="8" destOrd="0" presId="urn:microsoft.com/office/officeart/2005/8/layout/cycle8"/>
    <dgm:cxn modelId="{ABD8D7E0-3AC0-4692-A695-5B5FDB918ECB}" type="presParOf" srcId="{DD689C21-653E-4E92-8C6F-C3EEC3BE08FD}" destId="{3A715A84-FF47-4376-87ED-2322B97B9BBA}" srcOrd="9" destOrd="0" presId="urn:microsoft.com/office/officeart/2005/8/layout/cycle8"/>
    <dgm:cxn modelId="{5B9619FD-E1E8-46BC-A730-112E48DC84EA}" type="presParOf" srcId="{DD689C21-653E-4E92-8C6F-C3EEC3BE08FD}" destId="{ED94B694-75B5-4323-85E6-C2D629C242F5}" srcOrd="10" destOrd="0" presId="urn:microsoft.com/office/officeart/2005/8/layout/cycle8"/>
    <dgm:cxn modelId="{BEB6F223-64CF-4613-B89E-AA3C9F88B6C0}" type="presParOf" srcId="{DD689C21-653E-4E92-8C6F-C3EEC3BE08FD}" destId="{4DBE57B8-1A90-4844-B609-B6F9D5AF16C5}" srcOrd="11" destOrd="0" presId="urn:microsoft.com/office/officeart/2005/8/layout/cycle8"/>
    <dgm:cxn modelId="{29A71C73-2D29-43FA-AF06-2489ADF15BEA}" type="presParOf" srcId="{DD689C21-653E-4E92-8C6F-C3EEC3BE08FD}" destId="{BC6D6565-7F4D-4EAD-B156-10D0CEFB577C}" srcOrd="12" destOrd="0" presId="urn:microsoft.com/office/officeart/2005/8/layout/cycle8"/>
    <dgm:cxn modelId="{A51A8B42-15B2-4B9D-AEF6-14138D912937}" type="presParOf" srcId="{DD689C21-653E-4E92-8C6F-C3EEC3BE08FD}" destId="{42B87F02-508E-4BBB-A9F6-7225685C2909}" srcOrd="13" destOrd="0" presId="urn:microsoft.com/office/officeart/2005/8/layout/cycle8"/>
    <dgm:cxn modelId="{AF59DD6B-2885-4394-9706-4379976EE430}" type="presParOf" srcId="{DD689C21-653E-4E92-8C6F-C3EEC3BE08FD}" destId="{8C70CDB8-D19D-4FE0-9A52-856352D28455}" srcOrd="14" destOrd="0" presId="urn:microsoft.com/office/officeart/2005/8/layout/cycle8"/>
    <dgm:cxn modelId="{DBA2BAFA-F672-413C-A596-07E7CE50DA53}" type="presParOf" srcId="{DD689C21-653E-4E92-8C6F-C3EEC3BE08FD}" destId="{9ED271F7-DEA2-4E9C-B22B-1BD2C905C497}" srcOrd="15" destOrd="0" presId="urn:microsoft.com/office/officeart/2005/8/layout/cycle8"/>
    <dgm:cxn modelId="{CBE57AB7-FE0F-457F-BA05-C851B3E1ACCF}" type="presParOf" srcId="{DD689C21-653E-4E92-8C6F-C3EEC3BE08FD}" destId="{C23E63DA-91B7-45AC-AD53-DD8ABE35B563}" srcOrd="16" destOrd="0" presId="urn:microsoft.com/office/officeart/2005/8/layout/cycle8"/>
    <dgm:cxn modelId="{FDE90C64-6208-4B6A-B9A5-359C384E2574}" type="presParOf" srcId="{DD689C21-653E-4E92-8C6F-C3EEC3BE08FD}" destId="{C25CCFB2-73CE-4D3D-86F0-A3A753EC33BA}" srcOrd="17" destOrd="0" presId="urn:microsoft.com/office/officeart/2005/8/layout/cycle8"/>
    <dgm:cxn modelId="{7D9914DD-B6EE-464F-A044-A1AB24AD6EAF}" type="presParOf" srcId="{DD689C21-653E-4E92-8C6F-C3EEC3BE08FD}" destId="{66D52C08-3570-43EF-BF27-1ED196E8C0AE}" srcOrd="18" destOrd="0" presId="urn:microsoft.com/office/officeart/2005/8/layout/cycle8"/>
    <dgm:cxn modelId="{4E40EBC8-8C86-40F7-AA4F-791539FE1FE3}" type="presParOf" srcId="{DD689C21-653E-4E92-8C6F-C3EEC3BE08FD}" destId="{76C4C366-E26B-4BDA-8EBE-10B71A4D83C9}" srcOrd="19" destOrd="0" presId="urn:microsoft.com/office/officeart/2005/8/layout/cycle8"/>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74EAD-60AC-45CA-B6E9-BF52FBEA12BF}">
      <dsp:nvSpPr>
        <dsp:cNvPr id="0" name=""/>
        <dsp:cNvSpPr/>
      </dsp:nvSpPr>
      <dsp:spPr>
        <a:xfrm>
          <a:off x="1367864" y="276599"/>
          <a:ext cx="3755136" cy="3755136"/>
        </a:xfrm>
        <a:prstGeom prst="pie">
          <a:avLst>
            <a:gd name="adj1" fmla="val 16200000"/>
            <a:gd name="adj2" fmla="val 0"/>
          </a:avLst>
        </a:prstGeom>
        <a:solidFill>
          <a:srgbClr val="F37A1F"/>
        </a:solidFill>
        <a:ln w="25400" cap="flat" cmpd="sng" algn="ctr">
          <a:solidFill>
            <a:srgbClr val="F37A1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cap="all" dirty="0" smtClean="0">
              <a:latin typeface="Arial"/>
              <a:cs typeface="Arial"/>
            </a:rPr>
            <a:t>Public Awareness, OUTREACH </a:t>
          </a:r>
          <a:br>
            <a:rPr lang="en-US" sz="1300" kern="1200" cap="all" dirty="0" smtClean="0">
              <a:latin typeface="Arial"/>
              <a:cs typeface="Arial"/>
            </a:rPr>
          </a:br>
          <a:r>
            <a:rPr lang="en-US" sz="1300" kern="1200" cap="all" dirty="0" smtClean="0">
              <a:latin typeface="Arial"/>
              <a:cs typeface="Arial"/>
            </a:rPr>
            <a:t>&amp; Advocacy</a:t>
          </a:r>
          <a:endParaRPr lang="en-US" sz="1300" kern="1200" cap="all" dirty="0">
            <a:latin typeface="Arial"/>
            <a:cs typeface="Arial"/>
          </a:endParaRPr>
        </a:p>
      </dsp:txBody>
      <dsp:txXfrm>
        <a:off x="3361216" y="1054895"/>
        <a:ext cx="1385824" cy="1028192"/>
      </dsp:txXfrm>
    </dsp:sp>
    <dsp:sp modelId="{2BB24682-28E3-4EF1-B6C0-7B75BEC77C29}">
      <dsp:nvSpPr>
        <dsp:cNvPr id="0" name=""/>
        <dsp:cNvSpPr/>
      </dsp:nvSpPr>
      <dsp:spPr>
        <a:xfrm>
          <a:off x="1367864" y="402664"/>
          <a:ext cx="3755136" cy="3755136"/>
        </a:xfrm>
        <a:prstGeom prst="pie">
          <a:avLst>
            <a:gd name="adj1" fmla="val 0"/>
            <a:gd name="adj2" fmla="val 5400000"/>
          </a:avLst>
        </a:prstGeom>
        <a:solidFill>
          <a:srgbClr val="F37A1F"/>
        </a:solidFill>
        <a:ln w="25400" cap="flat" cmpd="sng" algn="ctr">
          <a:solidFill>
            <a:srgbClr val="F37A1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cap="all" dirty="0" smtClean="0">
              <a:latin typeface="Arial"/>
              <a:cs typeface="Arial"/>
            </a:rPr>
            <a:t>Nutrition Education</a:t>
          </a:r>
          <a:endParaRPr lang="en-US" sz="1300" kern="1200" cap="all" dirty="0">
            <a:latin typeface="Arial"/>
            <a:cs typeface="Arial"/>
          </a:endParaRPr>
        </a:p>
      </dsp:txBody>
      <dsp:txXfrm>
        <a:off x="3361216" y="2351312"/>
        <a:ext cx="1385824" cy="1028192"/>
      </dsp:txXfrm>
    </dsp:sp>
    <dsp:sp modelId="{781C028F-ECC7-4601-A6F5-A24F21B7C9C4}">
      <dsp:nvSpPr>
        <dsp:cNvPr id="0" name=""/>
        <dsp:cNvSpPr/>
      </dsp:nvSpPr>
      <dsp:spPr>
        <a:xfrm>
          <a:off x="1241799" y="402664"/>
          <a:ext cx="3755136" cy="3755136"/>
        </a:xfrm>
        <a:prstGeom prst="pie">
          <a:avLst>
            <a:gd name="adj1" fmla="val 5400000"/>
            <a:gd name="adj2" fmla="val 10800000"/>
          </a:avLst>
        </a:prstGeom>
        <a:solidFill>
          <a:srgbClr val="F37A1F"/>
        </a:solidFill>
        <a:ln w="25400" cap="flat" cmpd="sng" algn="ctr">
          <a:solidFill>
            <a:srgbClr val="F37A1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cap="all" dirty="0" smtClean="0">
              <a:latin typeface="Arial"/>
              <a:cs typeface="Arial"/>
            </a:rPr>
            <a:t>Community Investment</a:t>
          </a:r>
          <a:endParaRPr lang="en-US" sz="1300" kern="1200" cap="all" dirty="0">
            <a:latin typeface="Arial"/>
            <a:cs typeface="Arial"/>
          </a:endParaRPr>
        </a:p>
      </dsp:txBody>
      <dsp:txXfrm>
        <a:off x="1617759" y="2351312"/>
        <a:ext cx="1385824" cy="1028192"/>
      </dsp:txXfrm>
    </dsp:sp>
    <dsp:sp modelId="{BC6D6565-7F4D-4EAD-B156-10D0CEFB577C}">
      <dsp:nvSpPr>
        <dsp:cNvPr id="0" name=""/>
        <dsp:cNvSpPr/>
      </dsp:nvSpPr>
      <dsp:spPr>
        <a:xfrm>
          <a:off x="1241799" y="276599"/>
          <a:ext cx="3755136" cy="3755136"/>
        </a:xfrm>
        <a:prstGeom prst="pie">
          <a:avLst>
            <a:gd name="adj1" fmla="val 10800000"/>
            <a:gd name="adj2" fmla="val 16200000"/>
          </a:avLst>
        </a:prstGeom>
        <a:solidFill>
          <a:srgbClr val="F37A1F"/>
        </a:solidFill>
        <a:ln w="25400" cap="flat" cmpd="sng" algn="ctr">
          <a:solidFill>
            <a:srgbClr val="F37A1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cap="all" dirty="0" smtClean="0">
              <a:latin typeface="Arial"/>
              <a:cs typeface="Arial"/>
            </a:rPr>
            <a:t>State &amp; City Campaigns</a:t>
          </a:r>
          <a:endParaRPr lang="en-US" sz="1300" kern="1200" cap="all" dirty="0">
            <a:latin typeface="Arial"/>
            <a:cs typeface="Arial"/>
          </a:endParaRPr>
        </a:p>
      </dsp:txBody>
      <dsp:txXfrm>
        <a:off x="1617759" y="1054895"/>
        <a:ext cx="1385824" cy="1028192"/>
      </dsp:txXfrm>
    </dsp:sp>
    <dsp:sp modelId="{C23E63DA-91B7-45AC-AD53-DD8ABE35B563}">
      <dsp:nvSpPr>
        <dsp:cNvPr id="0" name=""/>
        <dsp:cNvSpPr/>
      </dsp:nvSpPr>
      <dsp:spPr>
        <a:xfrm>
          <a:off x="1135403" y="44138"/>
          <a:ext cx="4220057" cy="4220057"/>
        </a:xfrm>
        <a:prstGeom prst="circularArrow">
          <a:avLst>
            <a:gd name="adj1" fmla="val 5085"/>
            <a:gd name="adj2" fmla="val 327528"/>
            <a:gd name="adj3" fmla="val 21272472"/>
            <a:gd name="adj4" fmla="val 16200000"/>
            <a:gd name="adj5" fmla="val 5932"/>
          </a:avLst>
        </a:prstGeom>
        <a:solidFill>
          <a:srgbClr val="F7A465"/>
        </a:solidFill>
        <a:ln>
          <a:noFill/>
        </a:ln>
        <a:effectLst/>
      </dsp:spPr>
      <dsp:style>
        <a:lnRef idx="0">
          <a:scrgbClr r="0" g="0" b="0"/>
        </a:lnRef>
        <a:fillRef idx="1">
          <a:scrgbClr r="0" g="0" b="0"/>
        </a:fillRef>
        <a:effectRef idx="0">
          <a:scrgbClr r="0" g="0" b="0"/>
        </a:effectRef>
        <a:fontRef idx="minor">
          <a:schemeClr val="lt1"/>
        </a:fontRef>
      </dsp:style>
    </dsp:sp>
    <dsp:sp modelId="{C25CCFB2-73CE-4D3D-86F0-A3A753EC33BA}">
      <dsp:nvSpPr>
        <dsp:cNvPr id="0" name=""/>
        <dsp:cNvSpPr/>
      </dsp:nvSpPr>
      <dsp:spPr>
        <a:xfrm>
          <a:off x="1135403" y="170203"/>
          <a:ext cx="4220057" cy="4220057"/>
        </a:xfrm>
        <a:prstGeom prst="circularArrow">
          <a:avLst>
            <a:gd name="adj1" fmla="val 5085"/>
            <a:gd name="adj2" fmla="val 327528"/>
            <a:gd name="adj3" fmla="val 5072472"/>
            <a:gd name="adj4" fmla="val 0"/>
            <a:gd name="adj5" fmla="val 5932"/>
          </a:avLst>
        </a:prstGeom>
        <a:solidFill>
          <a:srgbClr val="F7A465"/>
        </a:solidFill>
        <a:ln>
          <a:noFill/>
        </a:ln>
        <a:effectLst/>
      </dsp:spPr>
      <dsp:style>
        <a:lnRef idx="0">
          <a:scrgbClr r="0" g="0" b="0"/>
        </a:lnRef>
        <a:fillRef idx="1">
          <a:scrgbClr r="0" g="0" b="0"/>
        </a:fillRef>
        <a:effectRef idx="0">
          <a:scrgbClr r="0" g="0" b="0"/>
        </a:effectRef>
        <a:fontRef idx="minor">
          <a:schemeClr val="lt1"/>
        </a:fontRef>
      </dsp:style>
    </dsp:sp>
    <dsp:sp modelId="{66D52C08-3570-43EF-BF27-1ED196E8C0AE}">
      <dsp:nvSpPr>
        <dsp:cNvPr id="0" name=""/>
        <dsp:cNvSpPr/>
      </dsp:nvSpPr>
      <dsp:spPr>
        <a:xfrm>
          <a:off x="1009338" y="170203"/>
          <a:ext cx="4220057" cy="4220057"/>
        </a:xfrm>
        <a:prstGeom prst="circularArrow">
          <a:avLst>
            <a:gd name="adj1" fmla="val 5085"/>
            <a:gd name="adj2" fmla="val 327528"/>
            <a:gd name="adj3" fmla="val 10472472"/>
            <a:gd name="adj4" fmla="val 5400000"/>
            <a:gd name="adj5" fmla="val 5932"/>
          </a:avLst>
        </a:prstGeom>
        <a:solidFill>
          <a:srgbClr val="F7A465"/>
        </a:solidFill>
        <a:ln>
          <a:noFill/>
        </a:ln>
        <a:effectLst/>
      </dsp:spPr>
      <dsp:style>
        <a:lnRef idx="0">
          <a:scrgbClr r="0" g="0" b="0"/>
        </a:lnRef>
        <a:fillRef idx="1">
          <a:scrgbClr r="0" g="0" b="0"/>
        </a:fillRef>
        <a:effectRef idx="0">
          <a:scrgbClr r="0" g="0" b="0"/>
        </a:effectRef>
        <a:fontRef idx="minor">
          <a:schemeClr val="lt1"/>
        </a:fontRef>
      </dsp:style>
    </dsp:sp>
    <dsp:sp modelId="{76C4C366-E26B-4BDA-8EBE-10B71A4D83C9}">
      <dsp:nvSpPr>
        <dsp:cNvPr id="0" name=""/>
        <dsp:cNvSpPr/>
      </dsp:nvSpPr>
      <dsp:spPr>
        <a:xfrm>
          <a:off x="1009338" y="44138"/>
          <a:ext cx="4220057" cy="4220057"/>
        </a:xfrm>
        <a:prstGeom prst="circularArrow">
          <a:avLst>
            <a:gd name="adj1" fmla="val 5085"/>
            <a:gd name="adj2" fmla="val 327528"/>
            <a:gd name="adj3" fmla="val 15872472"/>
            <a:gd name="adj4" fmla="val 10800000"/>
            <a:gd name="adj5" fmla="val 5932"/>
          </a:avLst>
        </a:prstGeom>
        <a:solidFill>
          <a:srgbClr val="F7A465"/>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atin typeface="Arial" charset="0"/>
                <a:ea typeface="Arial" charset="0"/>
                <a:cs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764008A-EBF4-734B-B183-6A27537C0D36}" type="datetime1">
              <a:rPr lang="en-US"/>
              <a:pPr/>
              <a:t>11/26/12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atin typeface="Arial" charset="0"/>
                <a:ea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3226D91-0C06-DA48-90D8-8C51A7CA10A8}" type="slidenum">
              <a:rPr lang="en-US"/>
              <a:pPr/>
              <a:t>‹#›</a:t>
            </a:fld>
            <a:endParaRPr lang="en-US"/>
          </a:p>
        </p:txBody>
      </p:sp>
    </p:spTree>
    <p:extLst>
      <p:ext uri="{BB962C8B-B14F-4D97-AF65-F5344CB8AC3E}">
        <p14:creationId xmlns:p14="http://schemas.microsoft.com/office/powerpoint/2010/main" val="37416198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8650" cy="479425"/>
          </a:xfrm>
          <a:prstGeom prst="rect">
            <a:avLst/>
          </a:prstGeom>
        </p:spPr>
        <p:txBody>
          <a:bodyPr vert="horz" lIns="96637" tIns="48318" rIns="96637" bIns="48318"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4144963" y="0"/>
            <a:ext cx="3168650" cy="479425"/>
          </a:xfrm>
          <a:prstGeom prst="rect">
            <a:avLst/>
          </a:prstGeom>
        </p:spPr>
        <p:txBody>
          <a:bodyPr vert="horz" wrap="square" lIns="96637" tIns="48318" rIns="96637" bIns="48318" numCol="1" anchor="t" anchorCtr="0" compatLnSpc="1">
            <a:prstTxWarp prst="textNoShape">
              <a:avLst/>
            </a:prstTxWarp>
          </a:bodyPr>
          <a:lstStyle>
            <a:lvl1pPr algn="r">
              <a:defRPr sz="1200">
                <a:latin typeface="Calibri" charset="0"/>
              </a:defRPr>
            </a:lvl1pPr>
          </a:lstStyle>
          <a:p>
            <a:fld id="{C4AF8958-F181-3048-942A-22651FC9D716}" type="datetime1">
              <a:rPr lang="en-US"/>
              <a:pPr/>
              <a:t>11/26/12</a:t>
            </a:fld>
            <a:endParaRPr lang="en-US"/>
          </a:p>
        </p:txBody>
      </p:sp>
      <p:sp>
        <p:nvSpPr>
          <p:cNvPr id="4" name="Slide Image Placeholder 3"/>
          <p:cNvSpPr>
            <a:spLocks noGrp="1" noRot="1" noChangeAspect="1"/>
          </p:cNvSpPr>
          <p:nvPr>
            <p:ph type="sldImg" idx="2"/>
          </p:nvPr>
        </p:nvSpPr>
        <p:spPr>
          <a:xfrm>
            <a:off x="957263" y="720725"/>
            <a:ext cx="5400675" cy="3600450"/>
          </a:xfrm>
          <a:prstGeom prst="rect">
            <a:avLst/>
          </a:prstGeom>
          <a:noFill/>
          <a:ln w="12700">
            <a:solidFill>
              <a:prstClr val="black"/>
            </a:solidFill>
          </a:ln>
        </p:spPr>
        <p:txBody>
          <a:bodyPr vert="horz" lIns="96637" tIns="48318" rIns="96637" bIns="48318" rtlCol="0" anchor="ctr"/>
          <a:lstStyle/>
          <a:p>
            <a:pPr lvl="0"/>
            <a:endParaRPr lang="en-US" noProof="0"/>
          </a:p>
        </p:txBody>
      </p:sp>
      <p:sp>
        <p:nvSpPr>
          <p:cNvPr id="5" name="Notes Placeholder 4"/>
          <p:cNvSpPr>
            <a:spLocks noGrp="1"/>
          </p:cNvSpPr>
          <p:nvPr>
            <p:ph type="body" sz="quarter" idx="3"/>
          </p:nvPr>
        </p:nvSpPr>
        <p:spPr>
          <a:xfrm>
            <a:off x="730250" y="4559300"/>
            <a:ext cx="5854700" cy="4321175"/>
          </a:xfrm>
          <a:prstGeom prst="rect">
            <a:avLst/>
          </a:prstGeom>
        </p:spPr>
        <p:txBody>
          <a:bodyPr vert="horz" lIns="96637" tIns="48318" rIns="96637" bIns="48318"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68650" cy="479425"/>
          </a:xfrm>
          <a:prstGeom prst="rect">
            <a:avLst/>
          </a:prstGeom>
        </p:spPr>
        <p:txBody>
          <a:bodyPr vert="horz" lIns="96637" tIns="48318" rIns="96637" bIns="48318"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4963" y="9120188"/>
            <a:ext cx="3168650" cy="479425"/>
          </a:xfrm>
          <a:prstGeom prst="rect">
            <a:avLst/>
          </a:prstGeom>
        </p:spPr>
        <p:txBody>
          <a:bodyPr vert="horz" wrap="square" lIns="96637" tIns="48318" rIns="96637" bIns="48318" numCol="1" anchor="b" anchorCtr="0" compatLnSpc="1">
            <a:prstTxWarp prst="textNoShape">
              <a:avLst/>
            </a:prstTxWarp>
          </a:bodyPr>
          <a:lstStyle>
            <a:lvl1pPr algn="r">
              <a:defRPr sz="1200">
                <a:latin typeface="Calibri" charset="0"/>
              </a:defRPr>
            </a:lvl1pPr>
          </a:lstStyle>
          <a:p>
            <a:fld id="{EC51E5DF-EDFD-CE46-8419-13B28FCACB2E}" type="slidenum">
              <a:rPr lang="en-US"/>
              <a:pPr/>
              <a:t>‹#›</a:t>
            </a:fld>
            <a:endParaRPr lang="en-US"/>
          </a:p>
        </p:txBody>
      </p:sp>
    </p:spTree>
    <p:extLst>
      <p:ext uri="{BB962C8B-B14F-4D97-AF65-F5344CB8AC3E}">
        <p14:creationId xmlns:p14="http://schemas.microsoft.com/office/powerpoint/2010/main" val="40050023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a:cs typeface="ＭＳ Ｐゴシック"/>
      </a:defRPr>
    </a:lvl1pPr>
    <a:lvl2pPr marL="457200" algn="l" rtl="0" eaLnBrk="0" fontAlgn="base" hangingPunct="0">
      <a:spcBef>
        <a:spcPct val="30000"/>
      </a:spcBef>
      <a:spcAft>
        <a:spcPct val="0"/>
      </a:spcAft>
      <a:defRPr sz="1200" kern="1200">
        <a:solidFill>
          <a:schemeClr val="tx1"/>
        </a:solidFill>
        <a:latin typeface="+mn-lt"/>
        <a:ea typeface="ＭＳ Ｐゴシック"/>
        <a:cs typeface="ＭＳ Ｐゴシック"/>
      </a:defRPr>
    </a:lvl2pPr>
    <a:lvl3pPr marL="914400" algn="l" rtl="0" eaLnBrk="0" fontAlgn="base" hangingPunct="0">
      <a:spcBef>
        <a:spcPct val="30000"/>
      </a:spcBef>
      <a:spcAft>
        <a:spcPct val="0"/>
      </a:spcAft>
      <a:defRPr sz="1200" kern="1200">
        <a:solidFill>
          <a:schemeClr val="tx1"/>
        </a:solidFill>
        <a:latin typeface="+mn-lt"/>
        <a:ea typeface="ＭＳ Ｐゴシック"/>
        <a:cs typeface="ＭＳ Ｐゴシック"/>
      </a:defRPr>
    </a:lvl3pPr>
    <a:lvl4pPr marL="1371600" algn="l" rtl="0" eaLnBrk="0" fontAlgn="base" hangingPunct="0">
      <a:spcBef>
        <a:spcPct val="30000"/>
      </a:spcBef>
      <a:spcAft>
        <a:spcPct val="0"/>
      </a:spcAft>
      <a:defRPr sz="1200" kern="1200">
        <a:solidFill>
          <a:schemeClr val="tx1"/>
        </a:solidFill>
        <a:latin typeface="+mn-lt"/>
        <a:ea typeface="ＭＳ Ｐゴシック"/>
        <a:cs typeface="ＭＳ Ｐゴシック"/>
      </a:defRPr>
    </a:lvl4pPr>
    <a:lvl5pPr marL="1828800" algn="l" rtl="0" eaLnBrk="0" fontAlgn="base" hangingPunct="0">
      <a:spcBef>
        <a:spcPct val="30000"/>
      </a:spcBef>
      <a:spcAft>
        <a:spcPct val="0"/>
      </a:spcAft>
      <a:defRPr sz="1200" kern="1200">
        <a:solidFill>
          <a:schemeClr val="tx1"/>
        </a:solidFill>
        <a:latin typeface="+mn-lt"/>
        <a:ea typeface="ＭＳ Ｐゴシック"/>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ＭＳ Ｐゴシック" charset="0"/>
              <a:cs typeface="ＭＳ Ｐゴシック" charset="0"/>
            </a:endParaRP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883" indent="-285725" eaLnBrk="0" hangingPunct="0">
              <a:defRPr>
                <a:solidFill>
                  <a:schemeClr val="tx1"/>
                </a:solidFill>
                <a:latin typeface="Arial" charset="0"/>
                <a:ea typeface="Arial" charset="0"/>
                <a:cs typeface="Arial" charset="0"/>
              </a:defRPr>
            </a:lvl2pPr>
            <a:lvl3pPr marL="1142898" indent="-228580" eaLnBrk="0" hangingPunct="0">
              <a:defRPr>
                <a:solidFill>
                  <a:schemeClr val="tx1"/>
                </a:solidFill>
                <a:latin typeface="Arial" charset="0"/>
                <a:ea typeface="Arial" charset="0"/>
                <a:cs typeface="Arial" charset="0"/>
              </a:defRPr>
            </a:lvl3pPr>
            <a:lvl4pPr marL="1600057" indent="-228580" eaLnBrk="0" hangingPunct="0">
              <a:defRPr>
                <a:solidFill>
                  <a:schemeClr val="tx1"/>
                </a:solidFill>
                <a:latin typeface="Arial" charset="0"/>
                <a:ea typeface="Arial" charset="0"/>
                <a:cs typeface="Arial" charset="0"/>
              </a:defRPr>
            </a:lvl4pPr>
            <a:lvl5pPr marL="2057217" indent="-228580" eaLnBrk="0" hangingPunct="0">
              <a:defRPr>
                <a:solidFill>
                  <a:schemeClr val="tx1"/>
                </a:solidFill>
                <a:latin typeface="Arial" charset="0"/>
                <a:ea typeface="Arial" charset="0"/>
                <a:cs typeface="Arial" charset="0"/>
              </a:defRPr>
            </a:lvl5pPr>
            <a:lvl6pPr marL="2514376" indent="-228580" eaLnBrk="0" fontAlgn="base" hangingPunct="0">
              <a:spcBef>
                <a:spcPct val="0"/>
              </a:spcBef>
              <a:spcAft>
                <a:spcPct val="0"/>
              </a:spcAft>
              <a:defRPr>
                <a:solidFill>
                  <a:schemeClr val="tx1"/>
                </a:solidFill>
                <a:latin typeface="Arial" charset="0"/>
                <a:ea typeface="Arial" charset="0"/>
                <a:cs typeface="Arial" charset="0"/>
              </a:defRPr>
            </a:lvl6pPr>
            <a:lvl7pPr marL="2971536" indent="-228580" eaLnBrk="0" fontAlgn="base" hangingPunct="0">
              <a:spcBef>
                <a:spcPct val="0"/>
              </a:spcBef>
              <a:spcAft>
                <a:spcPct val="0"/>
              </a:spcAft>
              <a:defRPr>
                <a:solidFill>
                  <a:schemeClr val="tx1"/>
                </a:solidFill>
                <a:latin typeface="Arial" charset="0"/>
                <a:ea typeface="Arial" charset="0"/>
                <a:cs typeface="Arial" charset="0"/>
              </a:defRPr>
            </a:lvl7pPr>
            <a:lvl8pPr marL="3428694" indent="-228580" eaLnBrk="0" fontAlgn="base" hangingPunct="0">
              <a:spcBef>
                <a:spcPct val="0"/>
              </a:spcBef>
              <a:spcAft>
                <a:spcPct val="0"/>
              </a:spcAft>
              <a:defRPr>
                <a:solidFill>
                  <a:schemeClr val="tx1"/>
                </a:solidFill>
                <a:latin typeface="Arial" charset="0"/>
                <a:ea typeface="Arial" charset="0"/>
                <a:cs typeface="Arial" charset="0"/>
              </a:defRPr>
            </a:lvl8pPr>
            <a:lvl9pPr marL="3885854" indent="-22858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C0D48D8-ADD5-4544-BC08-B9AB21FBE02A}" type="slidenum">
              <a:rPr lang="en-US">
                <a:latin typeface="Calibri" charset="0"/>
              </a:rPr>
              <a:pPr eaLnBrk="1" hangingPunct="1"/>
              <a:t>1</a:t>
            </a:fld>
            <a:endParaRPr lang="en-US">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I do want to point out that the Cornell Chapter was founded only two years ago, and we strongly believe that with the correct action (explained later etc.), we can improve our membership.</a:t>
            </a:r>
            <a:endParaRPr lang="en-US" dirty="0"/>
          </a:p>
        </p:txBody>
      </p:sp>
      <p:sp>
        <p:nvSpPr>
          <p:cNvPr id="4" name="Slide Number Placeholder 3"/>
          <p:cNvSpPr>
            <a:spLocks noGrp="1"/>
          </p:cNvSpPr>
          <p:nvPr>
            <p:ph type="sldNum" sz="quarter" idx="10"/>
          </p:nvPr>
        </p:nvSpPr>
        <p:spPr/>
        <p:txBody>
          <a:bodyPr/>
          <a:lstStyle/>
          <a:p>
            <a:fld id="{EC51E5DF-EDFD-CE46-8419-13B28FCACB2E}" type="slidenum">
              <a:rPr lang="en-US" smtClean="0"/>
              <a:pPr/>
              <a:t>11</a:t>
            </a:fld>
            <a:endParaRPr lang="en-US"/>
          </a:p>
        </p:txBody>
      </p:sp>
    </p:spTree>
    <p:extLst>
      <p:ext uri="{BB962C8B-B14F-4D97-AF65-F5344CB8AC3E}">
        <p14:creationId xmlns:p14="http://schemas.microsoft.com/office/powerpoint/2010/main" val="141980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ＭＳ Ｐゴシック" charset="0"/>
              <a:cs typeface="ＭＳ Ｐゴシック" charset="0"/>
            </a:endParaRP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8B48844-5A90-B149-9583-42309D2B2E0A}" type="slidenum">
              <a:rPr lang="en-US">
                <a:latin typeface="Calibri" charset="0"/>
              </a:rPr>
              <a:pPr eaLnBrk="1" hangingPunct="1"/>
              <a:t>14</a:t>
            </a:fld>
            <a:endParaRPr lang="en-US">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way to target individuals</a:t>
            </a:r>
            <a:r>
              <a:rPr lang="en-US" baseline="0" dirty="0" smtClean="0"/>
              <a:t> outside the </a:t>
            </a:r>
            <a:r>
              <a:rPr lang="en-US" baseline="0" dirty="0" err="1" smtClean="0"/>
              <a:t>greek</a:t>
            </a:r>
            <a:r>
              <a:rPr lang="en-US" baseline="0" dirty="0" smtClean="0"/>
              <a:t> comm. </a:t>
            </a:r>
            <a:r>
              <a:rPr lang="en-US" baseline="0" smtClean="0"/>
              <a:t>(administrators, </a:t>
            </a:r>
            <a:r>
              <a:rPr lang="en-US" baseline="0" dirty="0" err="1" smtClean="0"/>
              <a:t>alumn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EC51E5DF-EDFD-CE46-8419-13B28FCACB2E}" type="slidenum">
              <a:rPr lang="en-US" smtClean="0"/>
              <a:pPr/>
              <a:t>15</a:t>
            </a:fld>
            <a:endParaRPr lang="en-US"/>
          </a:p>
        </p:txBody>
      </p:sp>
    </p:spTree>
    <p:extLst>
      <p:ext uri="{BB962C8B-B14F-4D97-AF65-F5344CB8AC3E}">
        <p14:creationId xmlns:p14="http://schemas.microsoft.com/office/powerpoint/2010/main" val="1207186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POSTERS?</a:t>
            </a:r>
            <a:r>
              <a:rPr lang="en-US" baseline="0" dirty="0" smtClean="0"/>
              <a:t> WTF.</a:t>
            </a:r>
            <a:endParaRPr lang="en-US" dirty="0"/>
          </a:p>
        </p:txBody>
      </p:sp>
      <p:sp>
        <p:nvSpPr>
          <p:cNvPr id="4" name="Slide Number Placeholder 3"/>
          <p:cNvSpPr>
            <a:spLocks noGrp="1"/>
          </p:cNvSpPr>
          <p:nvPr>
            <p:ph type="sldNum" sz="quarter" idx="10"/>
          </p:nvPr>
        </p:nvSpPr>
        <p:spPr/>
        <p:txBody>
          <a:bodyPr/>
          <a:lstStyle/>
          <a:p>
            <a:fld id="{EC51E5DF-EDFD-CE46-8419-13B28FCACB2E}" type="slidenum">
              <a:rPr lang="en-US" smtClean="0"/>
              <a:pPr/>
              <a:t>17</a:t>
            </a:fld>
            <a:endParaRPr lang="en-US"/>
          </a:p>
        </p:txBody>
      </p:sp>
    </p:spTree>
    <p:extLst>
      <p:ext uri="{BB962C8B-B14F-4D97-AF65-F5344CB8AC3E}">
        <p14:creationId xmlns:p14="http://schemas.microsoft.com/office/powerpoint/2010/main" val="23560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ＭＳ Ｐゴシック" charset="0"/>
              <a:cs typeface="ＭＳ Ｐゴシック" charset="0"/>
            </a:endParaRP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8B48844-5A90-B149-9583-42309D2B2E0A}" type="slidenum">
              <a:rPr lang="en-US">
                <a:latin typeface="Calibri" charset="0"/>
              </a:rPr>
              <a:pPr eaLnBrk="1" hangingPunct="1"/>
              <a:t>20</a:t>
            </a:fld>
            <a:endParaRPr lang="en-US">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94CC95B-802B-BF48-9D96-30C4F9A06D48}" type="slidenum">
              <a:rPr lang="en-US">
                <a:latin typeface="Calibri" charset="0"/>
              </a:rPr>
              <a:pPr eaLnBrk="1" hangingPunct="1"/>
              <a:t>21</a:t>
            </a:fld>
            <a:endParaRPr lang="en-US">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ＭＳ Ｐゴシック" charset="0"/>
              <a:cs typeface="ＭＳ Ｐゴシック" charset="0"/>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11FA0F6-8184-854D-9B82-D29248AA14BF}" type="slidenum">
              <a:rPr lang="en-US">
                <a:latin typeface="Calibri" charset="0"/>
              </a:rPr>
              <a:pPr eaLnBrk="1" hangingPunct="1"/>
              <a:t>3</a:t>
            </a:fld>
            <a:endParaRPr lang="en-US">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 BOBBY FILLET AND JEFF BRIDGES</a:t>
            </a:r>
            <a:endParaRPr lang="en-US" dirty="0"/>
          </a:p>
        </p:txBody>
      </p:sp>
      <p:sp>
        <p:nvSpPr>
          <p:cNvPr id="4" name="Slide Number Placeholder 3"/>
          <p:cNvSpPr>
            <a:spLocks noGrp="1"/>
          </p:cNvSpPr>
          <p:nvPr>
            <p:ph type="sldNum" sz="quarter" idx="10"/>
          </p:nvPr>
        </p:nvSpPr>
        <p:spPr/>
        <p:txBody>
          <a:bodyPr/>
          <a:lstStyle/>
          <a:p>
            <a:fld id="{EC51E5DF-EDFD-CE46-8419-13B28FCACB2E}" type="slidenum">
              <a:rPr lang="en-US" smtClean="0"/>
              <a:pPr/>
              <a:t>4</a:t>
            </a:fld>
            <a:endParaRPr lang="en-US"/>
          </a:p>
        </p:txBody>
      </p:sp>
    </p:spTree>
    <p:extLst>
      <p:ext uri="{BB962C8B-B14F-4D97-AF65-F5344CB8AC3E}">
        <p14:creationId xmlns:p14="http://schemas.microsoft.com/office/powerpoint/2010/main" val="2527846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lvl="1">
              <a:buClr>
                <a:srgbClr val="F37A1F"/>
              </a:buClr>
              <a:defRPr/>
            </a:pPr>
            <a:r>
              <a:rPr lang="en-US" dirty="0" smtClean="0">
                <a:latin typeface="Calibri" charset="0"/>
                <a:ea typeface="ＭＳ Ｐゴシック" charset="0"/>
                <a:cs typeface="ＭＳ Ｐゴシック" charset="0"/>
              </a:rPr>
              <a:t>“Teacher survey results show </a:t>
            </a:r>
            <a:r>
              <a:rPr lang="en-US" sz="5000" b="1" dirty="0" smtClean="0">
                <a:solidFill>
                  <a:srgbClr val="F37A1F"/>
                </a:solidFill>
                <a:ea typeface="Arial" charset="0"/>
              </a:rPr>
              <a:t>62% </a:t>
            </a:r>
            <a:r>
              <a:rPr lang="en-US" dirty="0" smtClean="0">
                <a:solidFill>
                  <a:schemeClr val="bg1">
                    <a:lumMod val="50000"/>
                  </a:schemeClr>
                </a:solidFill>
                <a:latin typeface="Arial" pitchFamily="34" charset="0"/>
                <a:ea typeface="Arial" charset="0"/>
                <a:cs typeface="Arial" pitchFamily="34" charset="0"/>
              </a:rPr>
              <a:t>of teachers say they see children who regularly come to school hungry each week because they are not getting enough to eat at home”</a:t>
            </a:r>
          </a:p>
          <a:p>
            <a:pPr marL="0" lvl="1">
              <a:buClr>
                <a:srgbClr val="F37A1F"/>
              </a:buClr>
              <a:defRPr/>
            </a:pPr>
            <a:r>
              <a:rPr lang="en-US" dirty="0" smtClean="0">
                <a:solidFill>
                  <a:schemeClr val="bg1">
                    <a:lumMod val="50000"/>
                  </a:schemeClr>
                </a:solidFill>
                <a:latin typeface="Arial" pitchFamily="34" charset="0"/>
                <a:ea typeface="Arial" charset="0"/>
                <a:cs typeface="Arial" pitchFamily="34" charset="0"/>
              </a:rPr>
              <a:t>                                        </a:t>
            </a:r>
            <a:endParaRPr lang="en-US" dirty="0">
              <a:latin typeface="Calibri" charset="0"/>
              <a:ea typeface="ＭＳ Ｐゴシック" charset="0"/>
              <a:cs typeface="ＭＳ Ｐゴシック" charset="0"/>
            </a:endParaRP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0229CA8-0EE6-CD4E-8B69-5C5401BB8760}" type="slidenum">
              <a:rPr lang="en-US">
                <a:latin typeface="Calibri" charset="0"/>
              </a:rPr>
              <a:pPr eaLnBrk="1" hangingPunct="1"/>
              <a:t>5</a:t>
            </a:fld>
            <a:endParaRPr lang="en-US">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latin typeface="Calibri" charset="0"/>
                <a:ea typeface="ＭＳ Ｐゴシック" charset="0"/>
                <a:cs typeface="ＭＳ Ｐゴシック" charset="0"/>
              </a:rPr>
              <a:t>“</a:t>
            </a:r>
            <a:r>
              <a:rPr lang="en-US" sz="1200" b="1" dirty="0" smtClean="0">
                <a:solidFill>
                  <a:srgbClr val="F37A1F"/>
                </a:solidFill>
              </a:rPr>
              <a:t>Undernourished children suffer </a:t>
            </a:r>
            <a:r>
              <a:rPr lang="en-US" sz="1200" dirty="0" smtClean="0">
                <a:solidFill>
                  <a:srgbClr val="7F7F7F"/>
                </a:solidFill>
              </a:rPr>
              <a:t>from impaired cognitive development and long-term emotional and health problems.</a:t>
            </a:r>
            <a:r>
              <a:rPr lang="en-US" sz="1200" dirty="0" smtClean="0">
                <a:solidFill>
                  <a:schemeClr val="tx1"/>
                </a:solidFill>
                <a:latin typeface="Calibri" charset="0"/>
                <a:ea typeface="ＭＳ Ｐゴシック" charset="0"/>
                <a:cs typeface="ＭＳ Ｐゴシック" charset="0"/>
              </a:rPr>
              <a:t>”</a:t>
            </a:r>
            <a:endParaRPr lang="en-US" sz="1200" dirty="0" smtClean="0">
              <a:solidFill>
                <a:srgbClr val="7F7F7F"/>
              </a:solidFill>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7B798A4-A683-B744-AEEF-1F0AD1DB96D4}" type="slidenum">
              <a:rPr lang="en-US">
                <a:latin typeface="Calibri" charset="0"/>
              </a:rPr>
              <a:pPr eaLnBrk="1" hangingPunct="1"/>
              <a:t>6</a:t>
            </a:fld>
            <a:endParaRPr lang="en-US">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Nokidhunger.com</a:t>
            </a:r>
            <a:endParaRPr lang="en-US" dirty="0"/>
          </a:p>
        </p:txBody>
      </p:sp>
      <p:sp>
        <p:nvSpPr>
          <p:cNvPr id="4" name="Slide Number Placeholder 3"/>
          <p:cNvSpPr>
            <a:spLocks noGrp="1"/>
          </p:cNvSpPr>
          <p:nvPr>
            <p:ph type="sldNum" sz="quarter" idx="10"/>
          </p:nvPr>
        </p:nvSpPr>
        <p:spPr/>
        <p:txBody>
          <a:bodyPr/>
          <a:lstStyle/>
          <a:p>
            <a:fld id="{EC51E5DF-EDFD-CE46-8419-13B28FCACB2E}" type="slidenum">
              <a:rPr lang="en-US" smtClean="0"/>
              <a:pPr/>
              <a:t>7</a:t>
            </a:fld>
            <a:endParaRPr lang="en-US"/>
          </a:p>
        </p:txBody>
      </p:sp>
    </p:spTree>
    <p:extLst>
      <p:ext uri="{BB962C8B-B14F-4D97-AF65-F5344CB8AC3E}">
        <p14:creationId xmlns:p14="http://schemas.microsoft.com/office/powerpoint/2010/main" val="2198231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0BF721B-4F21-7A44-B23C-A6988D654020}" type="slidenum">
              <a:rPr lang="en-US">
                <a:latin typeface="Calibri" charset="0"/>
              </a:rPr>
              <a:pPr eaLnBrk="1" hangingPunct="1"/>
              <a:t>8</a:t>
            </a:fld>
            <a:endParaRPr lang="en-US">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ＭＳ Ｐゴシック" charset="0"/>
              <a:cs typeface="ＭＳ Ｐゴシック" charset="0"/>
            </a:endParaRP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8B48844-5A90-B149-9583-42309D2B2E0A}" type="slidenum">
              <a:rPr lang="en-US">
                <a:latin typeface="Calibri" charset="0"/>
              </a:rPr>
              <a:pPr eaLnBrk="1" hangingPunct="1"/>
              <a:t>9</a:t>
            </a:fld>
            <a:endParaRPr lang="en-US">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r>
              <a:rPr lang="en-US" dirty="0" smtClean="0">
                <a:latin typeface="Arial" charset="0"/>
                <a:ea typeface="ＭＳ Ｐゴシック" charset="0"/>
                <a:cs typeface="ＭＳ Ｐゴシック" charset="0"/>
              </a:rPr>
              <a:t>Bring up points from website</a:t>
            </a:r>
          </a:p>
          <a:p>
            <a:pPr>
              <a:spcBef>
                <a:spcPct val="0"/>
              </a:spcBef>
            </a:pPr>
            <a:endParaRPr lang="en-US" dirty="0" smtClean="0">
              <a:latin typeface="Arial" charset="0"/>
              <a:ea typeface="ＭＳ Ｐゴシック" charset="0"/>
              <a:cs typeface="ＭＳ Ｐゴシック" charset="0"/>
            </a:endParaRPr>
          </a:p>
          <a:p>
            <a:pPr>
              <a:spcBef>
                <a:spcPct val="0"/>
              </a:spcBef>
            </a:pPr>
            <a:r>
              <a:rPr lang="en-US" dirty="0" smtClean="0">
                <a:latin typeface="Arial" charset="0"/>
                <a:ea typeface="ＭＳ Ｐゴシック" charset="0"/>
                <a:cs typeface="ＭＳ Ｐゴシック" charset="0"/>
              </a:rPr>
              <a:t>http://</a:t>
            </a:r>
            <a:r>
              <a:rPr lang="en-US" dirty="0" err="1" smtClean="0">
                <a:latin typeface="Arial" charset="0"/>
                <a:ea typeface="ＭＳ Ｐゴシック" charset="0"/>
                <a:cs typeface="ＭＳ Ｐゴシック" charset="0"/>
              </a:rPr>
              <a:t>www.ithaca.com</a:t>
            </a:r>
            <a:r>
              <a:rPr lang="en-US" dirty="0" smtClean="0">
                <a:latin typeface="Arial" charset="0"/>
                <a:ea typeface="ＭＳ Ｐゴシック" charset="0"/>
                <a:cs typeface="ＭＳ Ｐゴシック" charset="0"/>
              </a:rPr>
              <a:t>/opinion/article_fe05ed6c-aa69-11e1-b79b-001a4bcf887a.html</a:t>
            </a:r>
            <a:endParaRPr lang="en-US" dirty="0">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1988510"/>
            <a:ext cx="8161020" cy="137202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440180" y="3627120"/>
            <a:ext cx="6720840" cy="163576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81013" y="5932488"/>
            <a:ext cx="2238375" cy="341312"/>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15CC780E-FFC3-B246-8DBF-1AA01B43C704}" type="datetime1">
              <a:rPr lang="en-US"/>
              <a:pPr/>
              <a:t>11/26/12</a:t>
            </a:fld>
            <a:endParaRPr lang="en-US"/>
          </a:p>
        </p:txBody>
      </p:sp>
      <p:sp>
        <p:nvSpPr>
          <p:cNvPr id="5" name="Footer Placeholder 4"/>
          <p:cNvSpPr>
            <a:spLocks noGrp="1"/>
          </p:cNvSpPr>
          <p:nvPr>
            <p:ph type="ftr" sz="quarter" idx="11"/>
          </p:nvPr>
        </p:nvSpPr>
        <p:spPr>
          <a:xfrm>
            <a:off x="3281363" y="5932488"/>
            <a:ext cx="3038475" cy="341312"/>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6881813" y="5932488"/>
            <a:ext cx="2238375" cy="341312"/>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6764599D-1B34-ED49-897E-FFA6C722F09B}" type="slidenum">
              <a:rPr lang="en-US"/>
              <a:pPr/>
              <a:t>‹#›</a:t>
            </a:fld>
            <a:endParaRPr lang="en-US"/>
          </a:p>
        </p:txBody>
      </p:sp>
    </p:spTree>
    <p:extLst>
      <p:ext uri="{BB962C8B-B14F-4D97-AF65-F5344CB8AC3E}">
        <p14:creationId xmlns:p14="http://schemas.microsoft.com/office/powerpoint/2010/main" val="385887567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1143000"/>
            <a:ext cx="9601200" cy="152400"/>
          </a:xfrm>
          <a:prstGeom prst="rect">
            <a:avLst/>
          </a:prstGeom>
          <a:solidFill>
            <a:srgbClr val="F37A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lumMod val="95000"/>
                </a:schemeClr>
              </a:solidFill>
            </a:endParaRPr>
          </a:p>
        </p:txBody>
      </p:sp>
      <p:sp>
        <p:nvSpPr>
          <p:cNvPr id="5" name="TextBox 4"/>
          <p:cNvSpPr txBox="1"/>
          <p:nvPr userDrawn="1"/>
        </p:nvSpPr>
        <p:spPr>
          <a:xfrm>
            <a:off x="146050" y="5943600"/>
            <a:ext cx="871538" cy="261938"/>
          </a:xfrm>
          <a:prstGeom prst="rect">
            <a:avLst/>
          </a:prstGeom>
          <a:noFill/>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51509BC-9590-FB42-9518-EB9CC213FC30}" type="slidenum">
              <a:rPr lang="en-US" sz="1100">
                <a:solidFill>
                  <a:srgbClr val="BFBFBF"/>
                </a:solidFill>
              </a:rPr>
              <a:pPr eaLnBrk="1" hangingPunct="1"/>
              <a:t>‹#›</a:t>
            </a:fld>
            <a:endParaRPr lang="en-US" sz="1100">
              <a:solidFill>
                <a:srgbClr val="BFBFBF"/>
              </a:solidFill>
            </a:endParaRPr>
          </a:p>
        </p:txBody>
      </p:sp>
      <p:pic>
        <p:nvPicPr>
          <p:cNvPr id="6" name="Picture 3" descr="SOS_horiz_RGB_new_lowres.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228600"/>
            <a:ext cx="16367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a:xfrm rot="5400000">
            <a:off x="1752600" y="609600"/>
            <a:ext cx="76200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286000" y="304800"/>
            <a:ext cx="6934200" cy="581871"/>
          </a:xfrm>
          <a:prstGeom prst="rect">
            <a:avLst/>
          </a:prstGeom>
        </p:spPr>
        <p:txBody>
          <a:bodyPr/>
          <a:lstStyle>
            <a:lvl1pPr algn="l">
              <a:defRPr sz="3200">
                <a:solidFill>
                  <a:srgbClr val="F37A1F"/>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36419" y="1600200"/>
            <a:ext cx="8728364" cy="4267211"/>
          </a:xfrm>
          <a:prstGeom prst="rect">
            <a:avLst/>
          </a:prstGeom>
        </p:spPr>
        <p:txBody>
          <a:bodyPr/>
          <a:lstStyle>
            <a:lvl1pPr>
              <a:spcBef>
                <a:spcPts val="1200"/>
              </a:spcBef>
              <a:buClr>
                <a:schemeClr val="accent6"/>
              </a:buClr>
              <a:buFont typeface="Arial" pitchFamily="34" charset="0"/>
              <a:buChar char="•"/>
              <a:defRPr sz="2400">
                <a:solidFill>
                  <a:schemeClr val="bg1">
                    <a:lumMod val="50000"/>
                  </a:schemeClr>
                </a:solidFill>
                <a:latin typeface="Arial" pitchFamily="34" charset="0"/>
                <a:cs typeface="Arial" pitchFamily="34" charset="0"/>
              </a:defRPr>
            </a:lvl1pPr>
            <a:lvl2pPr>
              <a:spcBef>
                <a:spcPts val="1200"/>
              </a:spcBef>
              <a:buClr>
                <a:schemeClr val="accent6"/>
              </a:buClr>
              <a:buFont typeface="Arial" pitchFamily="34" charset="0"/>
              <a:buChar char="•"/>
              <a:defRPr sz="2400">
                <a:solidFill>
                  <a:schemeClr val="bg1">
                    <a:lumMod val="50000"/>
                  </a:schemeClr>
                </a:solidFill>
                <a:latin typeface="Arial" pitchFamily="34" charset="0"/>
                <a:cs typeface="Arial" pitchFamily="34" charset="0"/>
              </a:defRPr>
            </a:lvl2pPr>
            <a:lvl3pPr>
              <a:spcBef>
                <a:spcPts val="1200"/>
              </a:spcBef>
              <a:buClr>
                <a:schemeClr val="accent6"/>
              </a:buClr>
              <a:buFont typeface="Arial" pitchFamily="34" charset="0"/>
              <a:buChar char="•"/>
              <a:defRPr sz="2000">
                <a:solidFill>
                  <a:schemeClr val="bg1">
                    <a:lumMod val="50000"/>
                  </a:schemeClr>
                </a:solidFill>
                <a:latin typeface="Arial" pitchFamily="34" charset="0"/>
                <a:cs typeface="Arial" pitchFamily="34" charset="0"/>
              </a:defRPr>
            </a:lvl3pPr>
            <a:lvl4pPr>
              <a:spcBef>
                <a:spcPts val="1200"/>
              </a:spcBef>
              <a:buClr>
                <a:schemeClr val="accent6"/>
              </a:buClr>
              <a:buFont typeface="Arial" pitchFamily="34" charset="0"/>
              <a:buChar char="•"/>
              <a:defRPr sz="1600">
                <a:solidFill>
                  <a:schemeClr val="bg1">
                    <a:lumMod val="50000"/>
                  </a:schemeClr>
                </a:solidFill>
                <a:latin typeface="Arial" pitchFamily="34" charset="0"/>
                <a:cs typeface="Arial" pitchFamily="34" charset="0"/>
              </a:defRPr>
            </a:lvl4pPr>
            <a:lvl5pPr>
              <a:spcBef>
                <a:spcPts val="1200"/>
              </a:spcBef>
              <a:buClr>
                <a:schemeClr val="accent6"/>
              </a:buClr>
              <a:buFont typeface="Arial" pitchFamily="34" charset="0"/>
              <a:buChar char="•"/>
              <a:defRPr sz="1200">
                <a:solidFill>
                  <a:schemeClr val="bg1">
                    <a:lumMod val="50000"/>
                  </a:schemeClr>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35630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48442" y="256329"/>
            <a:ext cx="7552609" cy="1066800"/>
          </a:xfrm>
          <a:prstGeom prst="rect">
            <a:avLst/>
          </a:prstGeom>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xfrm>
            <a:off x="479425" y="5829300"/>
            <a:ext cx="2241550" cy="444500"/>
          </a:xfrm>
          <a:prstGeom prst="rect">
            <a:avLst/>
          </a:prstGeom>
        </p:spPr>
        <p:txBody>
          <a:bodyPr/>
          <a:lstStyle>
            <a:lvl1pPr>
              <a:defRPr>
                <a:latin typeface="Arial" pitchFamily="34" charset="0"/>
                <a:ea typeface="+mn-ea"/>
                <a:cs typeface="Arial" pitchFamily="34" charset="0"/>
              </a:defRPr>
            </a:lvl1pPr>
          </a:lstStyle>
          <a:p>
            <a:pPr>
              <a:defRPr/>
            </a:pPr>
            <a:endParaRPr lang="en-US"/>
          </a:p>
        </p:txBody>
      </p:sp>
      <p:sp>
        <p:nvSpPr>
          <p:cNvPr id="4" name="Rectangle 6"/>
          <p:cNvSpPr>
            <a:spLocks noGrp="1" noChangeArrowheads="1"/>
          </p:cNvSpPr>
          <p:nvPr>
            <p:ph type="ftr" sz="quarter" idx="11"/>
          </p:nvPr>
        </p:nvSpPr>
        <p:spPr>
          <a:xfrm>
            <a:off x="2960688" y="5829300"/>
            <a:ext cx="5440362" cy="444500"/>
          </a:xfrm>
          <a:prstGeom prst="rect">
            <a:avLst/>
          </a:prstGeom>
        </p:spPr>
        <p:txBody>
          <a:bodyPr/>
          <a:lstStyle>
            <a:lvl1pPr>
              <a:defRPr>
                <a:latin typeface="Arial" pitchFamily="34" charset="0"/>
                <a:ea typeface="+mn-ea"/>
                <a:cs typeface="Arial" pitchFamily="34" charset="0"/>
              </a:defRPr>
            </a:lvl1pPr>
          </a:lstStyle>
          <a:p>
            <a:pPr>
              <a:defRPr/>
            </a:pPr>
            <a:endParaRPr lang="en-US"/>
          </a:p>
        </p:txBody>
      </p:sp>
      <p:sp>
        <p:nvSpPr>
          <p:cNvPr id="5" name="Rectangle 7"/>
          <p:cNvSpPr>
            <a:spLocks noGrp="1" noChangeArrowheads="1"/>
          </p:cNvSpPr>
          <p:nvPr>
            <p:ph type="sldNum" sz="quarter" idx="12"/>
          </p:nvPr>
        </p:nvSpPr>
        <p:spPr>
          <a:xfrm>
            <a:off x="9201150" y="5829300"/>
            <a:ext cx="239713" cy="444500"/>
          </a:xfrm>
          <a:prstGeom prst="rect">
            <a:avLst/>
          </a:prstGeom>
        </p:spPr>
        <p:txBody>
          <a:bodyPr vert="horz" wrap="square" lIns="91440" tIns="45720" rIns="91440" bIns="45720" numCol="1" anchor="t" anchorCtr="0" compatLnSpc="1">
            <a:prstTxWarp prst="textNoShape">
              <a:avLst/>
            </a:prstTxWarp>
          </a:bodyPr>
          <a:lstStyle>
            <a:lvl1pPr>
              <a:defRPr/>
            </a:lvl1pPr>
          </a:lstStyle>
          <a:p>
            <a:fld id="{BAC56FC3-61CE-E44F-9DFC-803370BCBD6F}" type="slidenum">
              <a:rPr lang="en-US"/>
              <a:pPr/>
              <a:t>‹#›</a:t>
            </a:fld>
            <a:endParaRPr lang="en-US">
              <a:solidFill>
                <a:srgbClr val="FF8000"/>
              </a:solidFill>
            </a:endParaRPr>
          </a:p>
        </p:txBody>
      </p:sp>
    </p:spTree>
    <p:extLst>
      <p:ext uri="{BB962C8B-B14F-4D97-AF65-F5344CB8AC3E}">
        <p14:creationId xmlns:p14="http://schemas.microsoft.com/office/powerpoint/2010/main" val="2665503502"/>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09" r:id="rId1"/>
    <p:sldLayoutId id="2147484210" r:id="rId2"/>
    <p:sldLayoutId id="2147484212" r:id="rId3"/>
  </p:sldLayoutIdLst>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ＭＳ Ｐゴシック"/>
          <a:cs typeface="ＭＳ Ｐゴシック"/>
        </a:defRPr>
      </a:lvl1pPr>
      <a:lvl2pPr algn="ctr" rtl="0" eaLnBrk="1" fontAlgn="base" hangingPunct="1">
        <a:spcBef>
          <a:spcPct val="0"/>
        </a:spcBef>
        <a:spcAft>
          <a:spcPct val="0"/>
        </a:spcAft>
        <a:defRPr sz="4400">
          <a:solidFill>
            <a:schemeClr val="tx1"/>
          </a:solidFill>
          <a:latin typeface="Calibri" pitchFamily="34" charset="0"/>
          <a:ea typeface="ＭＳ Ｐゴシック"/>
          <a:cs typeface="ＭＳ Ｐゴシック"/>
        </a:defRPr>
      </a:lvl2pPr>
      <a:lvl3pPr algn="ctr" rtl="0" eaLnBrk="1" fontAlgn="base" hangingPunct="1">
        <a:spcBef>
          <a:spcPct val="0"/>
        </a:spcBef>
        <a:spcAft>
          <a:spcPct val="0"/>
        </a:spcAft>
        <a:defRPr sz="4400">
          <a:solidFill>
            <a:schemeClr val="tx1"/>
          </a:solidFill>
          <a:latin typeface="Calibri" pitchFamily="34" charset="0"/>
          <a:ea typeface="ＭＳ Ｐゴシック"/>
          <a:cs typeface="ＭＳ Ｐゴシック"/>
        </a:defRPr>
      </a:lvl3pPr>
      <a:lvl4pPr algn="ctr" rtl="0" eaLnBrk="1" fontAlgn="base" hangingPunct="1">
        <a:spcBef>
          <a:spcPct val="0"/>
        </a:spcBef>
        <a:spcAft>
          <a:spcPct val="0"/>
        </a:spcAft>
        <a:defRPr sz="4400">
          <a:solidFill>
            <a:schemeClr val="tx1"/>
          </a:solidFill>
          <a:latin typeface="Calibri" pitchFamily="34" charset="0"/>
          <a:ea typeface="ＭＳ Ｐゴシック"/>
          <a:cs typeface="ＭＳ Ｐゴシック"/>
        </a:defRPr>
      </a:lvl4pPr>
      <a:lvl5pPr algn="ctr" rtl="0" eaLnBrk="1" fontAlgn="base" hangingPunct="1">
        <a:spcBef>
          <a:spcPct val="0"/>
        </a:spcBef>
        <a:spcAft>
          <a:spcPct val="0"/>
        </a:spcAft>
        <a:defRPr sz="4400">
          <a:solidFill>
            <a:schemeClr val="tx1"/>
          </a:solidFill>
          <a:latin typeface="Calibri" pitchFamily="34" charset="0"/>
          <a:ea typeface="ＭＳ Ｐゴシック"/>
          <a:cs typeface="ＭＳ Ｐゴシック"/>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ＭＳ Ｐゴシック"/>
          <a:cs typeface="ＭＳ Ｐゴシック"/>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ＭＳ Ｐゴシック"/>
          <a:cs typeface="ＭＳ Ｐゴシック"/>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ＭＳ Ｐゴシック"/>
          <a:cs typeface="ＭＳ Ｐゴシック"/>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ＭＳ Ｐゴシック"/>
          <a:cs typeface="ＭＳ Ｐゴシック"/>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ＭＳ Ｐゴシック"/>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20" Type="http://schemas.openxmlformats.org/officeDocument/2006/relationships/image" Target="../media/image37.png"/><Relationship Id="rId21" Type="http://schemas.openxmlformats.org/officeDocument/2006/relationships/image" Target="../media/image38.png"/><Relationship Id="rId22" Type="http://schemas.openxmlformats.org/officeDocument/2006/relationships/image" Target="../media/image39.png"/><Relationship Id="rId23" Type="http://schemas.openxmlformats.org/officeDocument/2006/relationships/image" Target="../media/image40.png"/><Relationship Id="rId24" Type="http://schemas.openxmlformats.org/officeDocument/2006/relationships/image" Target="../media/image41.png"/><Relationship Id="rId25" Type="http://schemas.openxmlformats.org/officeDocument/2006/relationships/image" Target="../media/image42.png"/><Relationship Id="rId26" Type="http://schemas.openxmlformats.org/officeDocument/2006/relationships/image" Target="../media/image43.png"/><Relationship Id="rId27" Type="http://schemas.openxmlformats.org/officeDocument/2006/relationships/image" Target="../media/image44.jpeg"/><Relationship Id="rId28" Type="http://schemas.openxmlformats.org/officeDocument/2006/relationships/image" Target="../media/image45.png"/><Relationship Id="rId29"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eg"/><Relationship Id="rId4" Type="http://schemas.openxmlformats.org/officeDocument/2006/relationships/hyperlink" Target="http://www.magazine-agent.com/better-homes-and-gardens/subscription" TargetMode="External"/><Relationship Id="rId5" Type="http://schemas.openxmlformats.org/officeDocument/2006/relationships/image" Target="../media/image22.jpeg"/><Relationship Id="rId30" Type="http://schemas.openxmlformats.org/officeDocument/2006/relationships/image" Target="../media/image47.png"/><Relationship Id="rId31" Type="http://schemas.openxmlformats.org/officeDocument/2006/relationships/image" Target="../media/image48.png"/><Relationship Id="rId32" Type="http://schemas.openxmlformats.org/officeDocument/2006/relationships/image" Target="../media/image49.png"/><Relationship Id="rId9" Type="http://schemas.openxmlformats.org/officeDocument/2006/relationships/image" Target="../media/image26.jpeg"/><Relationship Id="rId6" Type="http://schemas.openxmlformats.org/officeDocument/2006/relationships/image" Target="../media/image23.png"/><Relationship Id="rId7" Type="http://schemas.openxmlformats.org/officeDocument/2006/relationships/image" Target="../media/image24.jpeg"/><Relationship Id="rId8" Type="http://schemas.openxmlformats.org/officeDocument/2006/relationships/image" Target="../media/image25.png"/><Relationship Id="rId33" Type="http://schemas.openxmlformats.org/officeDocument/2006/relationships/image" Target="../media/image50.png"/><Relationship Id="rId34" Type="http://schemas.openxmlformats.org/officeDocument/2006/relationships/image" Target="../media/image51.png"/><Relationship Id="rId10" Type="http://schemas.openxmlformats.org/officeDocument/2006/relationships/image" Target="../media/image27.jpeg"/><Relationship Id="rId11" Type="http://schemas.openxmlformats.org/officeDocument/2006/relationships/image" Target="../media/image28.png"/><Relationship Id="rId12" Type="http://schemas.openxmlformats.org/officeDocument/2006/relationships/image" Target="../media/image29.jpeg"/><Relationship Id="rId13" Type="http://schemas.openxmlformats.org/officeDocument/2006/relationships/image" Target="../media/image30.png"/><Relationship Id="rId14" Type="http://schemas.openxmlformats.org/officeDocument/2006/relationships/image" Target="../media/image31.jpe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jpeg"/><Relationship Id="rId19"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jpeg"/><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6012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5257800"/>
            <a:ext cx="96012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lumMod val="65000"/>
                  <a:lumOff val="35000"/>
                </a:schemeClr>
              </a:solidFill>
            </a:endParaRPr>
          </a:p>
        </p:txBody>
      </p:sp>
      <p:cxnSp>
        <p:nvCxnSpPr>
          <p:cNvPr id="9" name="Straight Connector 8"/>
          <p:cNvCxnSpPr/>
          <p:nvPr/>
        </p:nvCxnSpPr>
        <p:spPr>
          <a:xfrm rot="5400000">
            <a:off x="2628901" y="5829300"/>
            <a:ext cx="83820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429000" y="5562599"/>
            <a:ext cx="5715000" cy="584776"/>
          </a:xfrm>
          <a:prstGeom prst="rect">
            <a:avLst/>
          </a:prstGeom>
          <a:noFill/>
        </p:spPr>
        <p:txBody>
          <a:bodyPr>
            <a:spAutoFit/>
          </a:bodyPr>
          <a:lstStyle/>
          <a:p>
            <a:pPr>
              <a:defRPr/>
            </a:pPr>
            <a:r>
              <a:rPr lang="en-US" sz="3200" b="1" i="1" dirty="0">
                <a:solidFill>
                  <a:schemeClr val="tx2">
                    <a:lumMod val="75000"/>
                  </a:schemeClr>
                </a:solidFill>
                <a:latin typeface="+mj-lt"/>
                <a:ea typeface="+mn-ea"/>
                <a:cs typeface="Arial" pitchFamily="34" charset="0"/>
              </a:rPr>
              <a:t>Share Our Strength</a:t>
            </a:r>
            <a:endParaRPr lang="en-US" sz="2400" b="1" dirty="0">
              <a:solidFill>
                <a:schemeClr val="tx2">
                  <a:lumMod val="75000"/>
                </a:schemeClr>
              </a:solidFill>
              <a:latin typeface="+mj-lt"/>
              <a:ea typeface="+mn-ea"/>
              <a:cs typeface="Arial" pitchFamily="34" charset="0"/>
            </a:endParaRPr>
          </a:p>
        </p:txBody>
      </p:sp>
      <p:pic>
        <p:nvPicPr>
          <p:cNvPr id="5126" name="Picture 7" descr="NKH_cmyk_cs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1" y="5334000"/>
            <a:ext cx="23018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0" y="1785002"/>
            <a:ext cx="9601200" cy="769441"/>
          </a:xfrm>
          <a:prstGeom prst="rect">
            <a:avLst/>
          </a:prstGeom>
          <a:solidFill>
            <a:schemeClr val="bg1">
              <a:alpha val="57000"/>
            </a:schemeClr>
          </a:solidFill>
        </p:spPr>
        <p:txBody>
          <a:bodyPr wrap="square" rtlCol="0" anchor="ctr">
            <a:spAutoFit/>
          </a:bodyPr>
          <a:lstStyle/>
          <a:p>
            <a:pPr algn="ctr"/>
            <a:r>
              <a:rPr lang="en-US" sz="4400" b="1" dirty="0" smtClean="0"/>
              <a:t>Childhood Hunger in Ithaca</a:t>
            </a:r>
            <a:endParaRPr lang="en-US" sz="4400" b="1" dirty="0"/>
          </a:p>
        </p:txBody>
      </p:sp>
      <p:sp>
        <p:nvSpPr>
          <p:cNvPr id="3" name="TextBox 2"/>
          <p:cNvSpPr txBox="1"/>
          <p:nvPr/>
        </p:nvSpPr>
        <p:spPr>
          <a:xfrm>
            <a:off x="7694755" y="5410201"/>
            <a:ext cx="1793400" cy="830997"/>
          </a:xfrm>
          <a:prstGeom prst="rect">
            <a:avLst/>
          </a:prstGeom>
          <a:noFill/>
        </p:spPr>
        <p:txBody>
          <a:bodyPr wrap="square" rtlCol="0">
            <a:spAutoFit/>
          </a:bodyPr>
          <a:lstStyle/>
          <a:p>
            <a:r>
              <a:rPr lang="en-US" sz="1200" dirty="0" err="1" smtClean="0"/>
              <a:t>Tejvir</a:t>
            </a:r>
            <a:r>
              <a:rPr lang="en-US" sz="1200" dirty="0" smtClean="0"/>
              <a:t> Basra</a:t>
            </a:r>
          </a:p>
          <a:p>
            <a:r>
              <a:rPr lang="en-US" sz="1200" dirty="0" smtClean="0"/>
              <a:t>Rob Edell</a:t>
            </a:r>
          </a:p>
          <a:p>
            <a:r>
              <a:rPr lang="en-US" sz="1200" dirty="0" smtClean="0"/>
              <a:t>Todd Feldman</a:t>
            </a:r>
          </a:p>
          <a:p>
            <a:r>
              <a:rPr lang="en-US" sz="1200" dirty="0" smtClean="0"/>
              <a:t>Chase Tarantino</a:t>
            </a:r>
            <a:endParaRPr lang="en-US" sz="1200" dirty="0"/>
          </a:p>
        </p:txBody>
      </p:sp>
    </p:spTree>
    <p:extLst>
      <p:ext uri="{BB962C8B-B14F-4D97-AF65-F5344CB8AC3E}">
        <p14:creationId xmlns:p14="http://schemas.microsoft.com/office/powerpoint/2010/main" val="24434311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76200"/>
            <a:ext cx="6934200" cy="1143000"/>
          </a:xfrm>
        </p:spPr>
        <p:txBody>
          <a:bodyPr/>
          <a:lstStyle/>
          <a:p>
            <a:r>
              <a:rPr lang="en-US" dirty="0" smtClean="0">
                <a:latin typeface="Arial" charset="0"/>
                <a:ea typeface="ＭＳ Ｐゴシック" charset="0"/>
                <a:cs typeface="Arial" charset="0"/>
              </a:rPr>
              <a:t>Childhood hunger is high</a:t>
            </a:r>
            <a:r>
              <a:rPr lang="en-US" dirty="0" smtClean="0">
                <a:latin typeface="Arial" charset="0"/>
                <a:ea typeface="ＭＳ Ｐゴシック" charset="0"/>
                <a:cs typeface="Arial" charset="0"/>
              </a:rPr>
              <a:t> </a:t>
            </a:r>
            <a:r>
              <a:rPr lang="en-US" dirty="0">
                <a:latin typeface="Arial" charset="0"/>
                <a:ea typeface="ＭＳ Ｐゴシック" charset="0"/>
                <a:cs typeface="Arial" charset="0"/>
              </a:rPr>
              <a:t>in </a:t>
            </a:r>
            <a:r>
              <a:rPr lang="en-US" dirty="0" smtClean="0">
                <a:latin typeface="Arial" charset="0"/>
                <a:ea typeface="ＭＳ Ｐゴシック" charset="0"/>
                <a:cs typeface="Arial" charset="0"/>
              </a:rPr>
              <a:t>Tompkins County</a:t>
            </a:r>
            <a:endParaRPr lang="en-US" dirty="0"/>
          </a:p>
        </p:txBody>
      </p:sp>
      <p:pic>
        <p:nvPicPr>
          <p:cNvPr id="3" name="Picture 2" descr="Screen shot 2012-11-26 at 8.3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09800"/>
            <a:ext cx="7914583" cy="2438400"/>
          </a:xfrm>
          <a:prstGeom prst="rect">
            <a:avLst/>
          </a:prstGeom>
        </p:spPr>
      </p:pic>
    </p:spTree>
    <p:extLst>
      <p:ext uri="{BB962C8B-B14F-4D97-AF65-F5344CB8AC3E}">
        <p14:creationId xmlns:p14="http://schemas.microsoft.com/office/powerpoint/2010/main" val="16139801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76200"/>
            <a:ext cx="6934200" cy="1143000"/>
          </a:xfrm>
        </p:spPr>
        <p:txBody>
          <a:bodyPr/>
          <a:lstStyle/>
          <a:p>
            <a:r>
              <a:rPr lang="en-US" dirty="0" smtClean="0"/>
              <a:t>Share Our Strength Cornell Chapter needs to improve membership</a:t>
            </a:r>
            <a:endParaRPr lang="en-US" dirty="0"/>
          </a:p>
        </p:txBody>
      </p:sp>
      <p:pic>
        <p:nvPicPr>
          <p:cNvPr id="4" name="Content Placeholder 3" descr="Screen shot 2012-11-17 at 6.12.1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215" r="-237"/>
          <a:stretch/>
        </p:blipFill>
        <p:spPr>
          <a:xfrm>
            <a:off x="2057400" y="1600200"/>
            <a:ext cx="5500618" cy="4267200"/>
          </a:xfrm>
          <a:ln>
            <a:solidFill>
              <a:schemeClr val="tx1"/>
            </a:solidFill>
          </a:ln>
        </p:spPr>
      </p:pic>
    </p:spTree>
    <p:extLst>
      <p:ext uri="{BB962C8B-B14F-4D97-AF65-F5344CB8AC3E}">
        <p14:creationId xmlns:p14="http://schemas.microsoft.com/office/powerpoint/2010/main" val="22375306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2438400"/>
            <a:ext cx="1828801" cy="2399387"/>
          </a:xfrm>
          <a:prstGeom prst="rect">
            <a:avLst/>
          </a:prstGeom>
        </p:spPr>
      </p:pic>
      <p:pic>
        <p:nvPicPr>
          <p:cNvPr id="4" name="Picture 3"/>
          <p:cNvPicPr>
            <a:picLocks noChangeAspect="1"/>
          </p:cNvPicPr>
          <p:nvPr/>
        </p:nvPicPr>
        <p:blipFill>
          <a:blip r:embed="rId4"/>
          <a:stretch>
            <a:fillRect/>
          </a:stretch>
        </p:blipFill>
        <p:spPr>
          <a:xfrm>
            <a:off x="7162800" y="2511247"/>
            <a:ext cx="1371600" cy="2136953"/>
          </a:xfrm>
          <a:prstGeom prst="rect">
            <a:avLst/>
          </a:prstGeom>
        </p:spPr>
      </p:pic>
      <p:pic>
        <p:nvPicPr>
          <p:cNvPr id="5" name="Picture 4"/>
          <p:cNvPicPr>
            <a:picLocks noChangeAspect="1"/>
          </p:cNvPicPr>
          <p:nvPr/>
        </p:nvPicPr>
        <p:blipFill>
          <a:blip r:embed="rId5"/>
          <a:stretch>
            <a:fillRect/>
          </a:stretch>
        </p:blipFill>
        <p:spPr>
          <a:xfrm>
            <a:off x="2743200" y="2590800"/>
            <a:ext cx="1704837" cy="2171700"/>
          </a:xfrm>
          <a:prstGeom prst="rect">
            <a:avLst/>
          </a:prstGeom>
        </p:spPr>
      </p:pic>
      <p:pic>
        <p:nvPicPr>
          <p:cNvPr id="6" name="Picture 5"/>
          <p:cNvPicPr>
            <a:picLocks noChangeAspect="1"/>
          </p:cNvPicPr>
          <p:nvPr/>
        </p:nvPicPr>
        <p:blipFill>
          <a:blip r:embed="rId6"/>
          <a:stretch>
            <a:fillRect/>
          </a:stretch>
        </p:blipFill>
        <p:spPr>
          <a:xfrm>
            <a:off x="4724400" y="2133600"/>
            <a:ext cx="2194560" cy="2743200"/>
          </a:xfrm>
          <a:prstGeom prst="rect">
            <a:avLst/>
          </a:prstGeom>
        </p:spPr>
      </p:pic>
      <p:sp>
        <p:nvSpPr>
          <p:cNvPr id="7" name="Title 6"/>
          <p:cNvSpPr>
            <a:spLocks noGrp="1"/>
          </p:cNvSpPr>
          <p:nvPr>
            <p:ph type="title"/>
          </p:nvPr>
        </p:nvSpPr>
        <p:spPr>
          <a:xfrm>
            <a:off x="2286000" y="76200"/>
            <a:ext cx="7239000" cy="581871"/>
          </a:xfrm>
        </p:spPr>
        <p:txBody>
          <a:bodyPr/>
          <a:lstStyle/>
          <a:p>
            <a:r>
              <a:rPr lang="en-US" dirty="0" smtClean="0"/>
              <a:t>Share Our Strength at Cornell currently only targets the Greek community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52400"/>
            <a:ext cx="6934200" cy="914400"/>
          </a:xfrm>
        </p:spPr>
        <p:txBody>
          <a:bodyPr/>
          <a:lstStyle/>
          <a:p>
            <a:r>
              <a:rPr lang="en-US" dirty="0" smtClean="0"/>
              <a:t>Current fundraising efforts are insufficient</a:t>
            </a:r>
            <a:endParaRPr lang="en-US" dirty="0"/>
          </a:p>
        </p:txBody>
      </p:sp>
      <p:pic>
        <p:nvPicPr>
          <p:cNvPr id="4" name="Content Placeholder 3" descr="Screen shot 2012-11-17 at 6.09.38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951" r="-1835"/>
          <a:stretch/>
        </p:blipFill>
        <p:spPr>
          <a:xfrm>
            <a:off x="1981200" y="1524000"/>
            <a:ext cx="5771649" cy="4343400"/>
          </a:xfrm>
          <a:ln>
            <a:solidFill>
              <a:schemeClr val="tx1"/>
            </a:solidFill>
          </a:ln>
        </p:spPr>
      </p:pic>
    </p:spTree>
    <p:extLst>
      <p:ext uri="{BB962C8B-B14F-4D97-AF65-F5344CB8AC3E}">
        <p14:creationId xmlns:p14="http://schemas.microsoft.com/office/powerpoint/2010/main" val="8494625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601200" cy="5257800"/>
          </a:xfrm>
          <a:prstGeom prst="rect">
            <a:avLst/>
          </a:prstGeom>
          <a:solidFill>
            <a:srgbClr val="F37A1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9219" name="Title 1"/>
          <p:cNvSpPr>
            <a:spLocks noGrp="1"/>
          </p:cNvSpPr>
          <p:nvPr>
            <p:ph type="title"/>
          </p:nvPr>
        </p:nvSpPr>
        <p:spPr bwMode="auto">
          <a:xfrm>
            <a:off x="436563" y="2895600"/>
            <a:ext cx="9164637"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eaLnBrk="1" hangingPunct="1"/>
            <a:r>
              <a:rPr lang="en-US" sz="5200" dirty="0" smtClean="0">
                <a:solidFill>
                  <a:schemeClr val="bg1"/>
                </a:solidFill>
                <a:latin typeface="Arial" charset="0"/>
                <a:ea typeface="ＭＳ Ｐゴシック" charset="0"/>
                <a:cs typeface="Arial" charset="0"/>
              </a:rPr>
              <a:t>How can Share Our Strength be improved at Cornell?</a:t>
            </a:r>
            <a:endParaRPr lang="en-US" sz="5200" dirty="0">
              <a:solidFill>
                <a:schemeClr val="bg1"/>
              </a:solidFill>
              <a:latin typeface="Arial" charset="0"/>
              <a:ea typeface="ＭＳ Ｐゴシック" charset="0"/>
              <a:cs typeface="Arial" charset="0"/>
            </a:endParaRPr>
          </a:p>
        </p:txBody>
      </p:sp>
      <p:sp>
        <p:nvSpPr>
          <p:cNvPr id="9220" name="TextBox 5"/>
          <p:cNvSpPr txBox="1">
            <a:spLocks noChangeArrowheads="1"/>
          </p:cNvSpPr>
          <p:nvPr/>
        </p:nvSpPr>
        <p:spPr bwMode="auto">
          <a:xfrm>
            <a:off x="146050" y="5943600"/>
            <a:ext cx="871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7217A33-FE80-9547-A7EC-4AA9375C0BD0}" type="slidenum">
              <a:rPr lang="en-US" sz="1100">
                <a:solidFill>
                  <a:schemeClr val="bg1"/>
                </a:solidFill>
              </a:rPr>
              <a:pPr eaLnBrk="1" hangingPunct="1"/>
              <a:t>14</a:t>
            </a:fld>
            <a:endParaRPr lang="en-US" sz="1100">
              <a:solidFill>
                <a:schemeClr val="bg1"/>
              </a:solidFill>
            </a:endParaRPr>
          </a:p>
        </p:txBody>
      </p:sp>
      <p:pic>
        <p:nvPicPr>
          <p:cNvPr id="9221" name="Picture 4" descr="NKH_cmyk_cs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1613"/>
            <a:ext cx="18288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82629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Cornell Daily Sun Articles</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005"/>
          <a:stretch/>
        </p:blipFill>
        <p:spPr>
          <a:xfrm>
            <a:off x="2438400" y="1524000"/>
            <a:ext cx="4508500" cy="4343400"/>
          </a:xfrm>
          <a:ln>
            <a:solidFill>
              <a:schemeClr val="tx1"/>
            </a:solidFill>
          </a:ln>
        </p:spPr>
      </p:pic>
    </p:spTree>
    <p:extLst>
      <p:ext uri="{BB962C8B-B14F-4D97-AF65-F5344CB8AC3E}">
        <p14:creationId xmlns:p14="http://schemas.microsoft.com/office/powerpoint/2010/main" val="38728336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03929"/>
            <a:ext cx="6934200" cy="581871"/>
          </a:xfrm>
        </p:spPr>
        <p:txBody>
          <a:bodyPr/>
          <a:lstStyle/>
          <a:p>
            <a:r>
              <a:rPr lang="en-US" dirty="0" smtClean="0"/>
              <a:t>Using Twitter will improve Share Our Strength’s marketing strategy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558919"/>
            <a:ext cx="5771649" cy="4273561"/>
          </a:xfrm>
          <a:ln>
            <a:solidFill>
              <a:schemeClr val="tx1"/>
            </a:solidFill>
          </a:ln>
        </p:spPr>
      </p:pic>
      <p:pic>
        <p:nvPicPr>
          <p:cNvPr id="3" name="Picture 2" descr="Screen shot 2012-11-26 at 9.12.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981200"/>
            <a:ext cx="5792450" cy="3505200"/>
          </a:xfrm>
          <a:prstGeom prst="rect">
            <a:avLst/>
          </a:prstGeom>
        </p:spPr>
      </p:pic>
    </p:spTree>
    <p:extLst>
      <p:ext uri="{BB962C8B-B14F-4D97-AF65-F5344CB8AC3E}">
        <p14:creationId xmlns:p14="http://schemas.microsoft.com/office/powerpoint/2010/main" val="2664455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0"/>
            <a:ext cx="6934200" cy="1143000"/>
          </a:xfrm>
        </p:spPr>
        <p:txBody>
          <a:bodyPr/>
          <a:lstStyle/>
          <a:p>
            <a:r>
              <a:rPr lang="en-US" dirty="0" smtClean="0"/>
              <a:t>Share Our Strength will partner with restaurants</a:t>
            </a:r>
            <a:endParaRPr lang="en-US" dirty="0"/>
          </a:p>
        </p:txBody>
      </p:sp>
      <p:pic>
        <p:nvPicPr>
          <p:cNvPr id="6" name="Picture 5"/>
          <p:cNvPicPr>
            <a:picLocks noChangeAspect="1"/>
          </p:cNvPicPr>
          <p:nvPr/>
        </p:nvPicPr>
        <p:blipFill>
          <a:blip r:embed="rId3"/>
          <a:stretch>
            <a:fillRect/>
          </a:stretch>
        </p:blipFill>
        <p:spPr>
          <a:xfrm>
            <a:off x="508000" y="1447800"/>
            <a:ext cx="4064000" cy="2705100"/>
          </a:xfrm>
          <a:prstGeom prst="rect">
            <a:avLst/>
          </a:prstGeom>
        </p:spPr>
      </p:pic>
      <p:pic>
        <p:nvPicPr>
          <p:cNvPr id="7" name="Picture 6"/>
          <p:cNvPicPr>
            <a:picLocks noChangeAspect="1"/>
          </p:cNvPicPr>
          <p:nvPr/>
        </p:nvPicPr>
        <p:blipFill>
          <a:blip r:embed="rId4"/>
          <a:stretch>
            <a:fillRect/>
          </a:stretch>
        </p:blipFill>
        <p:spPr>
          <a:xfrm>
            <a:off x="5334000" y="1447800"/>
            <a:ext cx="3649414" cy="4724400"/>
          </a:xfrm>
          <a:prstGeom prst="rect">
            <a:avLst/>
          </a:prstGeom>
          <a:ln>
            <a:solidFill>
              <a:schemeClr val="tx1"/>
            </a:solidFill>
          </a:ln>
        </p:spPr>
      </p:pic>
    </p:spTree>
    <p:extLst>
      <p:ext uri="{BB962C8B-B14F-4D97-AF65-F5344CB8AC3E}">
        <p14:creationId xmlns:p14="http://schemas.microsoft.com/office/powerpoint/2010/main" val="11480752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03929"/>
            <a:ext cx="6934200" cy="581871"/>
          </a:xfrm>
        </p:spPr>
        <p:txBody>
          <a:bodyPr/>
          <a:lstStyle/>
          <a:p>
            <a:r>
              <a:rPr lang="en-US" dirty="0" smtClean="0"/>
              <a:t>Hosting an upscale event will help us diversify our fundraising efforts</a:t>
            </a:r>
            <a:endParaRPr lang="en-US" dirty="0"/>
          </a:p>
        </p:txBody>
      </p:sp>
      <p:pic>
        <p:nvPicPr>
          <p:cNvPr id="4" name="Content Placeholder 3"/>
          <p:cNvPicPr>
            <a:picLocks noGrp="1"/>
          </p:cNvPicPr>
          <p:nvPr>
            <p:ph idx="1"/>
          </p:nvPr>
        </p:nvPicPr>
        <p:blipFill rotWithShape="1">
          <a:blip r:embed="rId2" cstate="print"/>
          <a:srcRect t="14285" r="1402" b="6521"/>
          <a:stretch/>
        </p:blipFill>
        <p:spPr bwMode="auto">
          <a:xfrm>
            <a:off x="538019" y="1752589"/>
            <a:ext cx="8605981" cy="3886211"/>
          </a:xfrm>
          <a:prstGeom prst="rect">
            <a:avLst/>
          </a:prstGeom>
          <a:noFill/>
          <a:ln w="6350" cmpd="sng">
            <a:solidFill>
              <a:srgbClr val="171717"/>
            </a:solidFill>
            <a:miter lim="800000"/>
            <a:headEnd/>
            <a:tailEnd/>
          </a:ln>
          <a:effectLst/>
        </p:spPr>
      </p:pic>
    </p:spTree>
    <p:extLst>
      <p:ext uri="{BB962C8B-B14F-4D97-AF65-F5344CB8AC3E}">
        <p14:creationId xmlns:p14="http://schemas.microsoft.com/office/powerpoint/2010/main" val="3582402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p:cNvSpPr>
          <p:nvPr/>
        </p:nvSpPr>
        <p:spPr bwMode="auto">
          <a:xfrm>
            <a:off x="2209801" y="228600"/>
            <a:ext cx="556260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r>
              <a:rPr lang="en-US" sz="3600">
                <a:solidFill>
                  <a:srgbClr val="F37A1F"/>
                </a:solidFill>
                <a:cs typeface="ＭＳ Ｐゴシック" charset="0"/>
              </a:rPr>
              <a:t>Our Corporate Partners</a:t>
            </a:r>
          </a:p>
        </p:txBody>
      </p:sp>
      <p:pic>
        <p:nvPicPr>
          <p:cNvPr id="14339" name="Picture 25" descr="amex_logo_bluefadeonwht"/>
          <p:cNvPicPr>
            <a:picLocks noChangeAspect="1" noChangeArrowheads="1"/>
          </p:cNvPicPr>
          <p:nvPr/>
        </p:nvPicPr>
        <p:blipFill>
          <a:blip r:embed="rId3">
            <a:extLst>
              <a:ext uri="{28A0092B-C50C-407E-A947-70E740481C1C}">
                <a14:useLocalDpi xmlns:a14="http://schemas.microsoft.com/office/drawing/2010/main" val="0"/>
              </a:ext>
            </a:extLst>
          </a:blip>
          <a:srcRect l="13390" r="12971" b="13643"/>
          <a:stretch>
            <a:fillRect/>
          </a:stretch>
        </p:blipFill>
        <p:spPr bwMode="auto">
          <a:xfrm>
            <a:off x="3200400" y="2590800"/>
            <a:ext cx="83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1" descr="Better Homes &amp; Gardens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895600"/>
            <a:ext cx="12033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2895600"/>
            <a:ext cx="101758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30" descr="Weight Watchers.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4114800"/>
            <a:ext cx="19637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30" descr="P:\Creative Enterprises &amp; Marketing\Partners\The Capital Grille\Capital Grille logo.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1981200"/>
            <a:ext cx="1063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31" descr="335_TastefullySimple.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229600" y="4191000"/>
            <a:ext cx="8382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32" descr="ConAgra-logo-8.25.09.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2057400"/>
            <a:ext cx="9144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37" descr="logo.gi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905000" y="1905000"/>
            <a:ext cx="8445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3" descr="P:\Creative Enterprises &amp; Marketing\New Business Development\PROSPECT CORRESPONDENCE\Mission Foods\Mission logo\Mission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0" y="3429000"/>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9" descr="Ocean Spray logotype"/>
          <p:cNvPicPr>
            <a:picLocks noChangeAspect="1" noChangeArrowheads="1"/>
          </p:cNvPicPr>
          <p:nvPr/>
        </p:nvPicPr>
        <p:blipFill>
          <a:blip r:embed="rId13">
            <a:extLst>
              <a:ext uri="{28A0092B-C50C-407E-A947-70E740481C1C}">
                <a14:useLocalDpi xmlns:a14="http://schemas.microsoft.com/office/drawing/2010/main" val="0"/>
              </a:ext>
            </a:extLst>
          </a:blip>
          <a:srcRect t="22498" r="4546" b="20667"/>
          <a:stretch>
            <a:fillRect/>
          </a:stretch>
        </p:blipFill>
        <p:spPr bwMode="auto">
          <a:xfrm>
            <a:off x="304800" y="2667000"/>
            <a:ext cx="11636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32" descr="Bird's Eye Logo.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029200" y="4495800"/>
            <a:ext cx="12192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 y="3429000"/>
            <a:ext cx="1066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00200" y="3962400"/>
            <a:ext cx="12954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1800" y="3886200"/>
            <a:ext cx="14033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3" name="Picture 31" descr="Whole_Foods_Market_Vertical_CMYK_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8077200" y="1981200"/>
            <a:ext cx="838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4" name="Picture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00200" y="3352800"/>
            <a:ext cx="12192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5" name="Picture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200" y="4724400"/>
            <a:ext cx="17145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6" name="Picture 3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10000" y="4724400"/>
            <a:ext cx="11430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7" name="Picture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48400" y="3505200"/>
            <a:ext cx="7715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8" name="Picture 4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3400" y="4114800"/>
            <a:ext cx="8382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9" name="Picture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91000" y="1981200"/>
            <a:ext cx="7302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0" name="Picture 4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24600" y="48006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1" name="Picture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77000" y="4114800"/>
            <a:ext cx="1547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2" name="Picture 1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181600" y="1981200"/>
            <a:ext cx="8382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248400" y="2057400"/>
            <a:ext cx="15271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4" name="Picture 15" descr="BFLogo_C"/>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971800" y="3581400"/>
            <a:ext cx="20351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5" name="Picture 24" descr="Family Circle.com"/>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47800" y="2895600"/>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6" name="Picture 13"/>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315200" y="3657600"/>
            <a:ext cx="16002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7" name="Picture 3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010400" y="2743200"/>
            <a:ext cx="9509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8"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229600" y="2819400"/>
            <a:ext cx="68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9" name="Picture 38" descr="250px-Hickory_Farms_logo.pn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2362200" y="4648200"/>
            <a:ext cx="13096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bwMode="auto">
          <a:xfrm>
            <a:off x="434975" y="1563688"/>
            <a:ext cx="8729663" cy="581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r>
              <a:rPr lang="en-US" dirty="0" smtClean="0">
                <a:latin typeface="Arial" charset="0"/>
                <a:ea typeface="ＭＳ Ｐゴシック" charset="0"/>
                <a:cs typeface="Arial" charset="0"/>
              </a:rPr>
              <a:t>Preview</a:t>
            </a:r>
            <a:endParaRPr lang="en-US" dirty="0">
              <a:latin typeface="Arial" charset="0"/>
              <a:ea typeface="ＭＳ Ｐゴシック" charset="0"/>
              <a:cs typeface="Arial" charset="0"/>
            </a:endParaRPr>
          </a:p>
        </p:txBody>
      </p:sp>
      <p:sp>
        <p:nvSpPr>
          <p:cNvPr id="3" name="Content Placeholder 2"/>
          <p:cNvSpPr>
            <a:spLocks noGrp="1"/>
          </p:cNvSpPr>
          <p:nvPr>
            <p:ph idx="1"/>
          </p:nvPr>
        </p:nvSpPr>
        <p:spPr>
          <a:xfrm>
            <a:off x="436563" y="2133600"/>
            <a:ext cx="9012237" cy="3432175"/>
          </a:xfrm>
        </p:spPr>
        <p:txBody>
          <a:bodyPr/>
          <a:lstStyle/>
          <a:p>
            <a:pPr>
              <a:lnSpc>
                <a:spcPct val="150000"/>
              </a:lnSpc>
              <a:defRPr/>
            </a:pPr>
            <a:r>
              <a:rPr lang="en-US" sz="2800" dirty="0" smtClean="0"/>
              <a:t>What is Share Our Strength?</a:t>
            </a:r>
            <a:endParaRPr lang="en-US" sz="2800" dirty="0" smtClean="0"/>
          </a:p>
          <a:p>
            <a:pPr>
              <a:lnSpc>
                <a:spcPct val="150000"/>
              </a:lnSpc>
              <a:defRPr/>
            </a:pPr>
            <a:r>
              <a:rPr lang="en-US" sz="2800" dirty="0" smtClean="0"/>
              <a:t>What impact has Share Our Strength had at Cornell?</a:t>
            </a:r>
            <a:endParaRPr lang="en-US" sz="2800" dirty="0" smtClean="0"/>
          </a:p>
          <a:p>
            <a:pPr>
              <a:lnSpc>
                <a:spcPct val="150000"/>
              </a:lnSpc>
              <a:defRPr/>
            </a:pPr>
            <a:r>
              <a:rPr lang="en-US" sz="2800" dirty="0" smtClean="0"/>
              <a:t>How can Share Our Strength be improved at Cornell?</a:t>
            </a:r>
            <a:endParaRPr lang="en-US" sz="2800" dirty="0"/>
          </a:p>
        </p:txBody>
      </p:sp>
    </p:spTree>
    <p:extLst>
      <p:ext uri="{BB962C8B-B14F-4D97-AF65-F5344CB8AC3E}">
        <p14:creationId xmlns:p14="http://schemas.microsoft.com/office/powerpoint/2010/main" val="339397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601200" cy="5257800"/>
          </a:xfrm>
          <a:prstGeom prst="rect">
            <a:avLst/>
          </a:prstGeom>
          <a:solidFill>
            <a:srgbClr val="F37A1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9219" name="Title 1"/>
          <p:cNvSpPr>
            <a:spLocks noGrp="1"/>
          </p:cNvSpPr>
          <p:nvPr>
            <p:ph type="title"/>
          </p:nvPr>
        </p:nvSpPr>
        <p:spPr bwMode="auto">
          <a:xfrm>
            <a:off x="436563" y="4191000"/>
            <a:ext cx="9164637"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eaLnBrk="1" hangingPunct="1"/>
            <a:r>
              <a:rPr lang="en-US" sz="5200" dirty="0" smtClean="0">
                <a:solidFill>
                  <a:schemeClr val="bg1"/>
                </a:solidFill>
                <a:latin typeface="Arial" charset="0"/>
                <a:ea typeface="ＭＳ Ｐゴシック" charset="0"/>
                <a:cs typeface="Arial" charset="0"/>
              </a:rPr>
              <a:t>Questions</a:t>
            </a:r>
            <a:endParaRPr lang="en-US" sz="5200" dirty="0">
              <a:solidFill>
                <a:schemeClr val="bg1"/>
              </a:solidFill>
              <a:latin typeface="Arial" charset="0"/>
              <a:ea typeface="ＭＳ Ｐゴシック" charset="0"/>
              <a:cs typeface="Arial" charset="0"/>
            </a:endParaRPr>
          </a:p>
        </p:txBody>
      </p:sp>
      <p:sp>
        <p:nvSpPr>
          <p:cNvPr id="9220" name="TextBox 5"/>
          <p:cNvSpPr txBox="1">
            <a:spLocks noChangeArrowheads="1"/>
          </p:cNvSpPr>
          <p:nvPr/>
        </p:nvSpPr>
        <p:spPr bwMode="auto">
          <a:xfrm>
            <a:off x="146050" y="5943600"/>
            <a:ext cx="871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7217A33-FE80-9547-A7EC-4AA9375C0BD0}" type="slidenum">
              <a:rPr lang="en-US" sz="1100">
                <a:solidFill>
                  <a:schemeClr val="bg1"/>
                </a:solidFill>
              </a:rPr>
              <a:pPr eaLnBrk="1" hangingPunct="1"/>
              <a:t>20</a:t>
            </a:fld>
            <a:endParaRPr lang="en-US" sz="1100">
              <a:solidFill>
                <a:schemeClr val="bg1"/>
              </a:solidFill>
            </a:endParaRPr>
          </a:p>
        </p:txBody>
      </p:sp>
      <p:pic>
        <p:nvPicPr>
          <p:cNvPr id="9221" name="Picture 4" descr="NKH_cmyk_cs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1613"/>
            <a:ext cx="18288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75347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nvGraphicFramePr>
        <p:xfrm>
          <a:off x="3810000" y="1600200"/>
          <a:ext cx="64008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267" name="Title 8"/>
          <p:cNvSpPr>
            <a:spLocks noGrp="1"/>
          </p:cNvSpPr>
          <p:nvPr>
            <p:ph type="title"/>
          </p:nvPr>
        </p:nvSpPr>
        <p:spPr bwMode="auto">
          <a:xfrm>
            <a:off x="228600" y="2057400"/>
            <a:ext cx="8882063" cy="1038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r>
              <a:rPr lang="en-US">
                <a:latin typeface="Arial" charset="0"/>
                <a:ea typeface="ＭＳ Ｐゴシック" charset="0"/>
                <a:cs typeface="Arial" charset="0"/>
              </a:rPr>
              <a:t>Our Approach to Ending </a:t>
            </a:r>
            <a:br>
              <a:rPr lang="en-US">
                <a:latin typeface="Arial" charset="0"/>
                <a:ea typeface="ＭＳ Ｐゴシック" charset="0"/>
                <a:cs typeface="Arial" charset="0"/>
              </a:rPr>
            </a:br>
            <a:r>
              <a:rPr lang="en-US">
                <a:latin typeface="Arial" charset="0"/>
                <a:ea typeface="ＭＳ Ｐゴシック" charset="0"/>
                <a:cs typeface="Arial" charset="0"/>
              </a:rPr>
              <a:t>Childhood Hunger</a:t>
            </a:r>
            <a:br>
              <a:rPr lang="en-US">
                <a:latin typeface="Arial" charset="0"/>
                <a:ea typeface="ＭＳ Ｐゴシック" charset="0"/>
                <a:cs typeface="Arial" charset="0"/>
              </a:rPr>
            </a:br>
            <a:r>
              <a:rPr lang="en-US">
                <a:latin typeface="Arial" charset="0"/>
                <a:ea typeface="ＭＳ Ｐゴシック" charset="0"/>
                <a:cs typeface="Arial" charset="0"/>
              </a:rPr>
              <a:t>by 2015</a:t>
            </a:r>
          </a:p>
        </p:txBody>
      </p:sp>
      <p:pic>
        <p:nvPicPr>
          <p:cNvPr id="11268" name="Picture 3" descr="NKH_cmyk_cs3.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 y="201613"/>
            <a:ext cx="18288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5"/>
          <p:cNvSpPr>
            <a:spLocks noGrp="1"/>
          </p:cNvSpPr>
          <p:nvPr>
            <p:ph type="title"/>
          </p:nvPr>
        </p:nvSpPr>
        <p:spPr bwMode="auto">
          <a:xfrm>
            <a:off x="304800" y="1524000"/>
            <a:ext cx="8882063" cy="65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atin typeface="Arial" charset="0"/>
                <a:ea typeface="ＭＳ Ｐゴシック" charset="0"/>
                <a:cs typeface="Arial" charset="0"/>
              </a:rPr>
              <a:t>Our Recognition &amp; Endorsements</a:t>
            </a:r>
          </a:p>
        </p:txBody>
      </p:sp>
      <p:pic>
        <p:nvPicPr>
          <p:cNvPr id="28" name="Picture 27"/>
          <p:cNvPicPr>
            <a:picLocks noChangeAspect="1"/>
          </p:cNvPicPr>
          <p:nvPr/>
        </p:nvPicPr>
        <p:blipFill>
          <a:blip r:embed="rId3"/>
          <a:stretch>
            <a:fillRect/>
          </a:stretch>
        </p:blipFill>
        <p:spPr>
          <a:xfrm>
            <a:off x="6172200" y="2438400"/>
            <a:ext cx="1247775" cy="1524000"/>
          </a:xfrm>
          <a:prstGeom prst="rect">
            <a:avLst/>
          </a:prstGeom>
          <a:ln>
            <a:noFill/>
          </a:ln>
          <a:effectLst>
            <a:outerShdw blurRad="292100" dist="139700" dir="2700000" algn="tl" rotWithShape="0">
              <a:srgbClr val="333333">
                <a:alpha val="65000"/>
              </a:srgbClr>
            </a:outerShdw>
          </a:effectLst>
        </p:spPr>
      </p:pic>
      <p:pic>
        <p:nvPicPr>
          <p:cNvPr id="29" name="Picture 13" descr="Oprah.gif"/>
          <p:cNvPicPr>
            <a:picLocks noChangeAspect="1"/>
          </p:cNvPicPr>
          <p:nvPr/>
        </p:nvPicPr>
        <p:blipFill>
          <a:blip r:embed="rId4"/>
          <a:srcRect/>
          <a:stretch>
            <a:fillRect/>
          </a:stretch>
        </p:blipFill>
        <p:spPr bwMode="auto">
          <a:xfrm>
            <a:off x="6629400" y="3429000"/>
            <a:ext cx="1066800" cy="930275"/>
          </a:xfrm>
          <a:prstGeom prst="rect">
            <a:avLst/>
          </a:prstGeom>
          <a:ln>
            <a:noFill/>
          </a:ln>
          <a:effectLst>
            <a:outerShdw blurRad="292100" dist="139700" dir="2700000" algn="tl" rotWithShape="0">
              <a:srgbClr val="333333">
                <a:alpha val="65000"/>
              </a:srgbClr>
            </a:outerShdw>
          </a:effectLst>
        </p:spPr>
      </p:pic>
      <p:pic>
        <p:nvPicPr>
          <p:cNvPr id="30" name="Picture 29"/>
          <p:cNvPicPr>
            <a:picLocks noChangeAspect="1"/>
          </p:cNvPicPr>
          <p:nvPr/>
        </p:nvPicPr>
        <p:blipFill>
          <a:blip r:embed="rId5"/>
          <a:stretch>
            <a:fillRect/>
          </a:stretch>
        </p:blipFill>
        <p:spPr>
          <a:xfrm>
            <a:off x="2362200" y="2667000"/>
            <a:ext cx="1343025" cy="914400"/>
          </a:xfrm>
          <a:prstGeom prst="rect">
            <a:avLst/>
          </a:prstGeom>
          <a:ln>
            <a:noFill/>
          </a:ln>
          <a:effectLst>
            <a:outerShdw blurRad="292100" dist="139700" dir="2700000" algn="tl" rotWithShape="0">
              <a:srgbClr val="333333">
                <a:alpha val="65000"/>
              </a:srgbClr>
            </a:outerShdw>
          </a:effectLst>
        </p:spPr>
      </p:pic>
      <p:pic>
        <p:nvPicPr>
          <p:cNvPr id="31" name="Picture 30"/>
          <p:cNvPicPr>
            <a:picLocks noChangeAspect="1"/>
          </p:cNvPicPr>
          <p:nvPr/>
        </p:nvPicPr>
        <p:blipFill>
          <a:blip r:embed="rId6"/>
          <a:stretch>
            <a:fillRect/>
          </a:stretch>
        </p:blipFill>
        <p:spPr>
          <a:xfrm>
            <a:off x="2438400" y="3733800"/>
            <a:ext cx="1295400" cy="425450"/>
          </a:xfrm>
          <a:prstGeom prst="rect">
            <a:avLst/>
          </a:prstGeom>
          <a:ln>
            <a:noFill/>
          </a:ln>
          <a:effectLst>
            <a:outerShdw blurRad="292100" dist="139700" dir="2700000" algn="tl" rotWithShape="0">
              <a:srgbClr val="333333">
                <a:alpha val="65000"/>
              </a:srgbClr>
            </a:outerShdw>
          </a:effectLst>
        </p:spPr>
      </p:pic>
      <p:pic>
        <p:nvPicPr>
          <p:cNvPr id="32" name="Picture 1"/>
          <p:cNvPicPr>
            <a:picLocks noChangeAspect="1" noChangeArrowheads="1"/>
          </p:cNvPicPr>
          <p:nvPr/>
        </p:nvPicPr>
        <p:blipFill>
          <a:blip r:embed="rId7"/>
          <a:srcRect l="-4419" t="-7161" r="-8839" b="-14173"/>
          <a:stretch>
            <a:fillRect/>
          </a:stretch>
        </p:blipFill>
        <p:spPr bwMode="auto">
          <a:xfrm>
            <a:off x="4191000" y="2971800"/>
            <a:ext cx="1603375" cy="1066800"/>
          </a:xfrm>
          <a:prstGeom prst="rect">
            <a:avLst/>
          </a:prstGeom>
          <a:solidFill>
            <a:schemeClr val="bg1"/>
          </a:solidFill>
          <a:ln>
            <a:noFill/>
          </a:ln>
          <a:effectLst>
            <a:outerShdw blurRad="292100" dist="139700" dir="2700000" algn="tl" rotWithShape="0">
              <a:srgbClr val="333333">
                <a:alpha val="65000"/>
              </a:srgbClr>
            </a:outerShdw>
          </a:effectLst>
        </p:spPr>
      </p:pic>
      <p:pic>
        <p:nvPicPr>
          <p:cNvPr id="33" name="Picture 5" descr="Crutchfield_Final"/>
          <p:cNvPicPr>
            <a:picLocks noChangeAspect="1" noChangeArrowheads="1"/>
          </p:cNvPicPr>
          <p:nvPr/>
        </p:nvPicPr>
        <p:blipFill>
          <a:blip r:embed="rId8"/>
          <a:srcRect/>
          <a:stretch>
            <a:fillRect/>
          </a:stretch>
        </p:blipFill>
        <p:spPr bwMode="auto">
          <a:xfrm>
            <a:off x="533400" y="2514600"/>
            <a:ext cx="1143000" cy="1714500"/>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a:blip r:embed="rId9"/>
          <a:stretch>
            <a:fillRect/>
          </a:stretch>
        </p:blipFill>
        <p:spPr>
          <a:xfrm>
            <a:off x="8001000" y="2819400"/>
            <a:ext cx="1219200" cy="121920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6096000" y="4572000"/>
            <a:ext cx="1447800" cy="839788"/>
          </a:xfrm>
          <a:prstGeom prst="rect">
            <a:avLst/>
          </a:prstGeom>
          <a:noFill/>
        </p:spPr>
        <p:txBody>
          <a:bodyPr>
            <a:spAutoFit/>
          </a:bodyPr>
          <a:lstStyle>
            <a:lvl1pPr marL="174625" indent="-17462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200" b="1">
                <a:solidFill>
                  <a:srgbClr val="F37A1F"/>
                </a:solidFill>
              </a:rPr>
              <a:t>&gt;</a:t>
            </a:r>
            <a:r>
              <a:rPr lang="en-US" sz="1200">
                <a:solidFill>
                  <a:srgbClr val="7F7F7F"/>
                </a:solidFill>
              </a:rPr>
              <a:t> Chosen as a beneficiary of Oprah</a:t>
            </a:r>
            <a:r>
              <a:rPr lang="ja-JP" altLang="en-US" sz="1200">
                <a:solidFill>
                  <a:srgbClr val="7F7F7F"/>
                </a:solidFill>
              </a:rPr>
              <a:t>’</a:t>
            </a:r>
            <a:r>
              <a:rPr lang="en-US" sz="1200">
                <a:solidFill>
                  <a:srgbClr val="7F7F7F"/>
                </a:solidFill>
              </a:rPr>
              <a:t>s </a:t>
            </a:r>
            <a:r>
              <a:rPr lang="en-US" sz="1200" i="1">
                <a:solidFill>
                  <a:srgbClr val="7F7F7F"/>
                </a:solidFill>
              </a:rPr>
              <a:t>Live Your Best Life.</a:t>
            </a:r>
          </a:p>
        </p:txBody>
      </p:sp>
      <p:sp>
        <p:nvSpPr>
          <p:cNvPr id="11" name="TextBox 10"/>
          <p:cNvSpPr txBox="1"/>
          <p:nvPr/>
        </p:nvSpPr>
        <p:spPr>
          <a:xfrm>
            <a:off x="2133600" y="4572000"/>
            <a:ext cx="1981200" cy="1384300"/>
          </a:xfrm>
          <a:prstGeom prst="rect">
            <a:avLst/>
          </a:prstGeom>
          <a:noFill/>
        </p:spPr>
        <p:txBody>
          <a:bodyPr>
            <a:spAutoFit/>
          </a:bodyPr>
          <a:lstStyle>
            <a:lvl1pPr marL="174625" indent="-17462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200" b="1">
                <a:solidFill>
                  <a:srgbClr val="F37A1F"/>
                </a:solidFill>
              </a:rPr>
              <a:t>&gt;</a:t>
            </a:r>
            <a:r>
              <a:rPr lang="en-US" sz="1200">
                <a:solidFill>
                  <a:srgbClr val="7F7F7F"/>
                </a:solidFill>
              </a:rPr>
              <a:t> Share Our Strength</a:t>
            </a:r>
            <a:r>
              <a:rPr lang="ja-JP" altLang="en-US" sz="1200">
                <a:solidFill>
                  <a:srgbClr val="7F7F7F"/>
                </a:solidFill>
              </a:rPr>
              <a:t>’</a:t>
            </a:r>
            <a:r>
              <a:rPr lang="en-US" sz="1200">
                <a:solidFill>
                  <a:srgbClr val="7F7F7F"/>
                </a:solidFill>
              </a:rPr>
              <a:t>s Cooking Matters featured on National Public Radio</a:t>
            </a:r>
            <a:r>
              <a:rPr lang="ja-JP" altLang="en-US" sz="1200">
                <a:solidFill>
                  <a:srgbClr val="7F7F7F"/>
                </a:solidFill>
              </a:rPr>
              <a:t>’</a:t>
            </a:r>
            <a:r>
              <a:rPr lang="en-US" sz="1200">
                <a:solidFill>
                  <a:srgbClr val="7F7F7F"/>
                </a:solidFill>
              </a:rPr>
              <a:t>s </a:t>
            </a:r>
            <a:r>
              <a:rPr lang="ja-JP" altLang="en-US" sz="1200">
                <a:solidFill>
                  <a:srgbClr val="7F7F7F"/>
                </a:solidFill>
              </a:rPr>
              <a:t>“</a:t>
            </a:r>
            <a:r>
              <a:rPr lang="en-US" sz="1200">
                <a:solidFill>
                  <a:srgbClr val="7F7F7F"/>
                </a:solidFill>
              </a:rPr>
              <a:t>Morning Edition</a:t>
            </a:r>
            <a:r>
              <a:rPr lang="ja-JP" altLang="en-US" sz="1200">
                <a:solidFill>
                  <a:srgbClr val="7F7F7F"/>
                </a:solidFill>
              </a:rPr>
              <a:t>”</a:t>
            </a:r>
            <a:r>
              <a:rPr lang="en-US" sz="1200">
                <a:solidFill>
                  <a:srgbClr val="7F7F7F"/>
                </a:solidFill>
              </a:rPr>
              <a:t> in a story with White House Assistant Chef Sam Kass.</a:t>
            </a:r>
          </a:p>
        </p:txBody>
      </p:sp>
      <p:sp>
        <p:nvSpPr>
          <p:cNvPr id="12" name="TextBox 11"/>
          <p:cNvSpPr txBox="1"/>
          <p:nvPr/>
        </p:nvSpPr>
        <p:spPr>
          <a:xfrm>
            <a:off x="304800" y="4572000"/>
            <a:ext cx="1676400" cy="1016000"/>
          </a:xfrm>
          <a:prstGeom prst="rect">
            <a:avLst/>
          </a:prstGeom>
          <a:noFill/>
        </p:spPr>
        <p:txBody>
          <a:bodyPr>
            <a:spAutoFit/>
          </a:bodyPr>
          <a:lstStyle>
            <a:lvl1pPr marL="174625" indent="-17462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200" b="1">
                <a:solidFill>
                  <a:srgbClr val="F37A1F"/>
                </a:solidFill>
              </a:rPr>
              <a:t>&gt;</a:t>
            </a:r>
            <a:r>
              <a:rPr lang="en-US" sz="1200">
                <a:solidFill>
                  <a:srgbClr val="7F7F7F"/>
                </a:solidFill>
              </a:rPr>
              <a:t>Identified as one of 12 </a:t>
            </a:r>
            <a:r>
              <a:rPr lang="ja-JP" altLang="en-US" sz="1200">
                <a:solidFill>
                  <a:srgbClr val="7F7F7F"/>
                </a:solidFill>
              </a:rPr>
              <a:t>“</a:t>
            </a:r>
            <a:r>
              <a:rPr lang="en-US" sz="1200">
                <a:solidFill>
                  <a:srgbClr val="7F7F7F"/>
                </a:solidFill>
              </a:rPr>
              <a:t>high impact nonprofits</a:t>
            </a:r>
            <a:r>
              <a:rPr lang="ja-JP" altLang="en-US" sz="1200">
                <a:solidFill>
                  <a:srgbClr val="7F7F7F"/>
                </a:solidFill>
              </a:rPr>
              <a:t>”</a:t>
            </a:r>
            <a:r>
              <a:rPr lang="en-US" sz="1200">
                <a:solidFill>
                  <a:srgbClr val="7F7F7F"/>
                </a:solidFill>
              </a:rPr>
              <a:t> in a survey of nonprofit executives</a:t>
            </a:r>
            <a:endParaRPr lang="en-US" sz="1200" i="1">
              <a:solidFill>
                <a:srgbClr val="7F7F7F"/>
              </a:solidFill>
            </a:endParaRPr>
          </a:p>
        </p:txBody>
      </p:sp>
      <p:sp>
        <p:nvSpPr>
          <p:cNvPr id="13" name="TextBox 12"/>
          <p:cNvSpPr txBox="1"/>
          <p:nvPr/>
        </p:nvSpPr>
        <p:spPr>
          <a:xfrm>
            <a:off x="4267200" y="4572000"/>
            <a:ext cx="1676400" cy="1384300"/>
          </a:xfrm>
          <a:prstGeom prst="rect">
            <a:avLst/>
          </a:prstGeom>
          <a:noFill/>
        </p:spPr>
        <p:txBody>
          <a:bodyPr>
            <a:spAutoFit/>
          </a:bodyPr>
          <a:lstStyle/>
          <a:p>
            <a:pPr marL="111125" indent="-111125">
              <a:defRPr/>
            </a:pPr>
            <a:r>
              <a:rPr lang="en-US" sz="1200" b="1" dirty="0">
                <a:solidFill>
                  <a:srgbClr val="F37A1F"/>
                </a:solidFill>
                <a:ea typeface="Arial" charset="0"/>
              </a:rPr>
              <a:t>&gt;</a:t>
            </a:r>
            <a:r>
              <a:rPr lang="en-US" sz="1200" dirty="0">
                <a:solidFill>
                  <a:schemeClr val="tx1">
                    <a:lumMod val="50000"/>
                    <a:lumOff val="50000"/>
                  </a:schemeClr>
                </a:solidFill>
                <a:ea typeface="Arial" charset="0"/>
              </a:rPr>
              <a:t>2009 non-profit Golden Halo Winner, for our leadership and outstanding efforts in the field of cause marketing.</a:t>
            </a:r>
            <a:endParaRPr lang="en-US" sz="1200" i="1" dirty="0">
              <a:solidFill>
                <a:schemeClr val="tx1">
                  <a:lumMod val="50000"/>
                  <a:lumOff val="50000"/>
                </a:schemeClr>
              </a:solidFill>
              <a:ea typeface="Arial" charset="0"/>
            </a:endParaRPr>
          </a:p>
        </p:txBody>
      </p:sp>
      <p:sp>
        <p:nvSpPr>
          <p:cNvPr id="14" name="TextBox 13"/>
          <p:cNvSpPr txBox="1"/>
          <p:nvPr/>
        </p:nvSpPr>
        <p:spPr>
          <a:xfrm>
            <a:off x="7772400" y="4572000"/>
            <a:ext cx="1828800" cy="1292225"/>
          </a:xfrm>
          <a:prstGeom prst="rect">
            <a:avLst/>
          </a:prstGeom>
          <a:noFill/>
        </p:spPr>
        <p:txBody>
          <a:bodyPr>
            <a:spAutoFit/>
          </a:bodyPr>
          <a:lstStyle>
            <a:lvl1pPr marL="111125" indent="-11112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200" b="1">
                <a:solidFill>
                  <a:srgbClr val="F37A1F"/>
                </a:solidFill>
              </a:rPr>
              <a:t>&gt;</a:t>
            </a:r>
            <a:r>
              <a:rPr lang="ja-JP" altLang="en-US" sz="1200">
                <a:solidFill>
                  <a:srgbClr val="7F7F7F"/>
                </a:solidFill>
              </a:rPr>
              <a:t>“</a:t>
            </a:r>
            <a:r>
              <a:rPr lang="en-US" sz="1200">
                <a:solidFill>
                  <a:srgbClr val="7F7F7F"/>
                </a:solidFill>
              </a:rPr>
              <a:t>We wholeheartedly support Share Our Strength's mission to   end childhood hunger</a:t>
            </a:r>
            <a:br>
              <a:rPr lang="en-US" sz="1200">
                <a:solidFill>
                  <a:srgbClr val="7F7F7F"/>
                </a:solidFill>
              </a:rPr>
            </a:br>
            <a:r>
              <a:rPr lang="en-US" sz="1200">
                <a:solidFill>
                  <a:srgbClr val="7F7F7F"/>
                </a:solidFill>
              </a:rPr>
              <a:t>in America.</a:t>
            </a:r>
            <a:r>
              <a:rPr lang="ja-JP" altLang="en-US" sz="1200">
                <a:solidFill>
                  <a:srgbClr val="7F7F7F"/>
                </a:solidFill>
              </a:rPr>
              <a:t>”</a:t>
            </a:r>
            <a:r>
              <a:rPr lang="en-US" sz="1200">
                <a:solidFill>
                  <a:srgbClr val="7F7F7F"/>
                </a:solidFill>
              </a:rPr>
              <a:t>  </a:t>
            </a:r>
          </a:p>
          <a:p>
            <a:pPr eaLnBrk="1" hangingPunct="1"/>
            <a:r>
              <a:rPr lang="en-US" sz="900">
                <a:solidFill>
                  <a:srgbClr val="7F7F7F"/>
                </a:solidFill>
              </a:rPr>
              <a:t>                 - Dawn Sweeney, </a:t>
            </a:r>
            <a:br>
              <a:rPr lang="en-US" sz="900">
                <a:solidFill>
                  <a:srgbClr val="7F7F7F"/>
                </a:solidFill>
              </a:rPr>
            </a:br>
            <a:endParaRPr lang="en-US" sz="900" i="1">
              <a:solidFill>
                <a:srgbClr val="7F7F7F"/>
              </a:solidFill>
            </a:endParaRPr>
          </a:p>
        </p:txBody>
      </p:sp>
      <p:sp>
        <p:nvSpPr>
          <p:cNvPr id="15" name="TextBox 14"/>
          <p:cNvSpPr txBox="1"/>
          <p:nvPr/>
        </p:nvSpPr>
        <p:spPr>
          <a:xfrm>
            <a:off x="8458200" y="5638800"/>
            <a:ext cx="1143000" cy="230188"/>
          </a:xfrm>
          <a:prstGeom prst="rect">
            <a:avLst/>
          </a:prstGeom>
          <a:noFill/>
        </p:spPr>
        <p:txBody>
          <a:bodyPr>
            <a:spAutoFit/>
          </a:bodyPr>
          <a:lstStyle/>
          <a:p>
            <a:pPr>
              <a:defRPr/>
            </a:pPr>
            <a:r>
              <a:rPr lang="en-US" sz="900" dirty="0">
                <a:solidFill>
                  <a:schemeClr val="tx1">
                    <a:lumMod val="50000"/>
                    <a:lumOff val="50000"/>
                  </a:schemeClr>
                </a:solidFill>
                <a:ea typeface="Arial" charset="0"/>
              </a:rPr>
              <a:t>President &amp; CEO</a:t>
            </a:r>
            <a:endParaRPr lang="en-US" sz="900" dirty="0">
              <a:latin typeface="Arial" pitchFamily="34" charset="0"/>
              <a:ea typeface="+mn-ea"/>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601200" cy="5257800"/>
          </a:xfrm>
          <a:prstGeom prst="rect">
            <a:avLst/>
          </a:prstGeom>
          <a:solidFill>
            <a:srgbClr val="F37A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47" name="Title 1"/>
          <p:cNvSpPr>
            <a:spLocks noGrp="1"/>
          </p:cNvSpPr>
          <p:nvPr>
            <p:ph type="title"/>
          </p:nvPr>
        </p:nvSpPr>
        <p:spPr bwMode="auto">
          <a:xfrm>
            <a:off x="444500" y="2362200"/>
            <a:ext cx="9144000" cy="1676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sz="5200" dirty="0" smtClean="0">
                <a:solidFill>
                  <a:schemeClr val="bg1"/>
                </a:solidFill>
                <a:latin typeface="Arial" charset="0"/>
                <a:ea typeface="ＭＳ Ｐゴシック" charset="0"/>
                <a:cs typeface="Arial" charset="0"/>
              </a:rPr>
              <a:t>What is Share Our Strength?</a:t>
            </a:r>
            <a:endParaRPr lang="en-US" sz="5200" dirty="0">
              <a:solidFill>
                <a:schemeClr val="bg1"/>
              </a:solidFill>
              <a:latin typeface="Arial" charset="0"/>
              <a:ea typeface="ＭＳ Ｐゴシック" charset="0"/>
              <a:cs typeface="Arial" charset="0"/>
            </a:endParaRPr>
          </a:p>
        </p:txBody>
      </p:sp>
      <p:pic>
        <p:nvPicPr>
          <p:cNvPr id="6148" name="Picture 3" descr="NKH_cmyk_cs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1613"/>
            <a:ext cx="18288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76200"/>
            <a:ext cx="6934200" cy="810471"/>
          </a:xfrm>
        </p:spPr>
        <p:txBody>
          <a:bodyPr/>
          <a:lstStyle/>
          <a:p>
            <a:r>
              <a:rPr lang="en-US" dirty="0" smtClean="0"/>
              <a:t>Share Our Strength helps fight childhood hunger</a:t>
            </a:r>
            <a:endParaRPr lang="en-US" dirty="0"/>
          </a:p>
        </p:txBody>
      </p:sp>
      <p:sp>
        <p:nvSpPr>
          <p:cNvPr id="3" name="Content Placeholder 2"/>
          <p:cNvSpPr>
            <a:spLocks noGrp="1"/>
          </p:cNvSpPr>
          <p:nvPr>
            <p:ph idx="1"/>
          </p:nvPr>
        </p:nvSpPr>
        <p:spPr/>
        <p:txBody>
          <a:bodyPr/>
          <a:lstStyle/>
          <a:p>
            <a:pPr>
              <a:spcAft>
                <a:spcPts val="1200"/>
              </a:spcAft>
            </a:pPr>
            <a:r>
              <a:rPr lang="en-US" sz="2800" b="1" dirty="0" smtClean="0"/>
              <a:t>Access: </a:t>
            </a:r>
            <a:r>
              <a:rPr lang="en-US" sz="2800" dirty="0" smtClean="0"/>
              <a:t>connects kids to effective nutrition programs</a:t>
            </a:r>
          </a:p>
          <a:p>
            <a:pPr>
              <a:spcAft>
                <a:spcPts val="1200"/>
              </a:spcAft>
            </a:pPr>
            <a:r>
              <a:rPr lang="en-US" sz="2800" b="1" dirty="0" smtClean="0"/>
              <a:t>Education:</a:t>
            </a:r>
            <a:r>
              <a:rPr lang="en-US" sz="2800" dirty="0" smtClean="0"/>
              <a:t> educates and empowers low-income families to purchase and cook healthy meals</a:t>
            </a:r>
          </a:p>
          <a:p>
            <a:pPr>
              <a:spcAft>
                <a:spcPts val="1200"/>
              </a:spcAft>
            </a:pPr>
            <a:r>
              <a:rPr lang="en-US" sz="2800" b="1" dirty="0" smtClean="0"/>
              <a:t>Awareness: </a:t>
            </a:r>
            <a:r>
              <a:rPr lang="en-US" sz="2800" dirty="0" smtClean="0"/>
              <a:t>works to shine a national spotlight on childhood hunger in America</a:t>
            </a:r>
            <a:endParaRPr lang="en-US" sz="2800" dirty="0"/>
          </a:p>
        </p:txBody>
      </p:sp>
    </p:spTree>
    <p:extLst>
      <p:ext uri="{BB962C8B-B14F-4D97-AF65-F5344CB8AC3E}">
        <p14:creationId xmlns:p14="http://schemas.microsoft.com/office/powerpoint/2010/main" val="37134196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iStock_000010171010X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545465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638800" y="3048000"/>
            <a:ext cx="3886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ja-JP" altLang="en-US" sz="2000" i="1" dirty="0">
                <a:solidFill>
                  <a:srgbClr val="F37A1F"/>
                </a:solidFill>
                <a:latin typeface="Arial" charset="0"/>
                <a:ea typeface="ＭＳ Ｐゴシック" charset="0"/>
                <a:cs typeface="Arial" charset="0"/>
              </a:rPr>
              <a:t>“</a:t>
            </a:r>
            <a:r>
              <a:rPr lang="en-US" sz="2000" i="1" dirty="0">
                <a:solidFill>
                  <a:srgbClr val="F37A1F"/>
                </a:solidFill>
                <a:latin typeface="Arial" charset="0"/>
                <a:ea typeface="ＭＳ Ｐゴシック" charset="0"/>
                <a:cs typeface="Arial" charset="0"/>
              </a:rPr>
              <a:t>Hungry children are distracted children. We want to make sure nothing gets in the way of our children performing well academically, including hunger.</a:t>
            </a:r>
            <a:r>
              <a:rPr lang="ja-JP" altLang="en-US" sz="2000" i="1" dirty="0">
                <a:solidFill>
                  <a:srgbClr val="F37A1F"/>
                </a:solidFill>
                <a:latin typeface="Arial" charset="0"/>
                <a:ea typeface="ＭＳ Ｐゴシック" charset="0"/>
                <a:cs typeface="Arial" charset="0"/>
              </a:rPr>
              <a:t>”</a:t>
            </a:r>
            <a:r>
              <a:rPr lang="en-US" sz="2000" i="1" dirty="0">
                <a:solidFill>
                  <a:srgbClr val="F37A1F"/>
                </a:solidFill>
                <a:latin typeface="Arial" charset="0"/>
                <a:ea typeface="ＭＳ Ｐゴシック" charset="0"/>
                <a:cs typeface="Arial" charset="0"/>
              </a:rPr>
              <a:t> </a:t>
            </a:r>
            <a:endParaRPr lang="en-US" sz="2000" i="1" dirty="0" smtClean="0">
              <a:solidFill>
                <a:srgbClr val="F37A1F"/>
              </a:solidFill>
              <a:latin typeface="Arial" charset="0"/>
              <a:ea typeface="ＭＳ Ｐゴシック" charset="0"/>
              <a:cs typeface="Arial" charset="0"/>
            </a:endParaRPr>
          </a:p>
          <a:p>
            <a:r>
              <a:rPr lang="en-US" sz="2000" i="1" dirty="0">
                <a:solidFill>
                  <a:srgbClr val="F37A1F"/>
                </a:solidFill>
                <a:latin typeface="Arial" charset="0"/>
                <a:ea typeface="ＭＳ Ｐゴシック" charset="0"/>
                <a:cs typeface="Arial" charset="0"/>
              </a:rPr>
              <a:t>-</a:t>
            </a:r>
            <a:r>
              <a:rPr lang="en-US" sz="2000" i="1" dirty="0" smtClean="0">
                <a:solidFill>
                  <a:srgbClr val="F37A1F"/>
                </a:solidFill>
                <a:latin typeface="Arial" charset="0"/>
                <a:ea typeface="ＭＳ Ｐゴシック" charset="0"/>
                <a:cs typeface="Arial" charset="0"/>
              </a:rPr>
              <a:t> </a:t>
            </a:r>
            <a:r>
              <a:rPr lang="en-US" sz="2000" dirty="0">
                <a:solidFill>
                  <a:srgbClr val="F37A1F"/>
                </a:solidFill>
                <a:latin typeface="Arial" charset="0"/>
                <a:ea typeface="ＭＳ Ｐゴシック" charset="0"/>
                <a:cs typeface="Arial" charset="0"/>
              </a:rPr>
              <a:t>Arne </a:t>
            </a:r>
            <a:r>
              <a:rPr lang="en-US" sz="2000" dirty="0" smtClean="0">
                <a:solidFill>
                  <a:srgbClr val="F37A1F"/>
                </a:solidFill>
                <a:latin typeface="Arial" charset="0"/>
                <a:ea typeface="ＭＳ Ｐゴシック" charset="0"/>
                <a:cs typeface="Arial" charset="0"/>
              </a:rPr>
              <a:t>Duncan, U.S. Secretary of Education </a:t>
            </a:r>
            <a:endParaRPr lang="en-US" sz="2000" dirty="0">
              <a:solidFill>
                <a:srgbClr val="F37A1F"/>
              </a:solidFill>
              <a:latin typeface="Arial" charset="0"/>
              <a:ea typeface="ＭＳ Ｐゴシック" charset="0"/>
              <a:cs typeface="Arial" charset="0"/>
            </a:endParaRPr>
          </a:p>
        </p:txBody>
      </p:sp>
      <p:sp>
        <p:nvSpPr>
          <p:cNvPr id="8198" name="TextBox 9"/>
          <p:cNvSpPr txBox="1">
            <a:spLocks noChangeArrowheads="1"/>
          </p:cNvSpPr>
          <p:nvPr/>
        </p:nvSpPr>
        <p:spPr bwMode="auto">
          <a:xfrm>
            <a:off x="146050" y="6019800"/>
            <a:ext cx="8715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DE61CB4-FAE6-334F-8F2D-C0A7DBA0F53E}" type="slidenum">
              <a:rPr lang="en-US" sz="1000">
                <a:solidFill>
                  <a:schemeClr val="bg1"/>
                </a:solidFill>
              </a:rPr>
              <a:pPr eaLnBrk="1" hangingPunct="1"/>
              <a:t>5</a:t>
            </a:fld>
            <a:endParaRPr lang="en-US" sz="1000">
              <a:solidFill>
                <a:schemeClr val="bg1"/>
              </a:solidFill>
            </a:endParaRPr>
          </a:p>
        </p:txBody>
      </p:sp>
      <p:pic>
        <p:nvPicPr>
          <p:cNvPr id="8200" name="Picture 7" descr="NKH_cmyk_cs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01613"/>
            <a:ext cx="18288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2286000" y="76200"/>
            <a:ext cx="6934200" cy="810471"/>
          </a:xfrm>
        </p:spPr>
        <p:txBody>
          <a:bodyPr/>
          <a:lstStyle/>
          <a:p>
            <a:r>
              <a:rPr lang="en-US" dirty="0" smtClean="0"/>
              <a:t>Many kids come to school too hungry to learn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5" descr="AA047214.jpg"/>
          <p:cNvPicPr>
            <a:picLocks noChangeAspect="1"/>
          </p:cNvPicPr>
          <p:nvPr/>
        </p:nvPicPr>
        <p:blipFill>
          <a:blip r:embed="rId3">
            <a:extLst>
              <a:ext uri="{28A0092B-C50C-407E-A947-70E740481C1C}">
                <a14:useLocalDpi xmlns:a14="http://schemas.microsoft.com/office/drawing/2010/main" val="0"/>
              </a:ext>
            </a:extLst>
          </a:blip>
          <a:srcRect l="143" t="17491" r="34624" b="33977"/>
          <a:stretch>
            <a:fillRect/>
          </a:stretch>
        </p:blipFill>
        <p:spPr bwMode="auto">
          <a:xfrm>
            <a:off x="0" y="1295400"/>
            <a:ext cx="9601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0" y="1295400"/>
            <a:ext cx="6096000" cy="5105400"/>
          </a:xfrm>
          <a:prstGeom prst="rect">
            <a:avLst/>
          </a:prstGeom>
          <a:solidFill>
            <a:srgbClr val="FFFFFF">
              <a:alpha val="85097"/>
            </a:srgbClr>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dirty="0">
              <a:solidFill>
                <a:schemeClr val="lt1"/>
              </a:solidFill>
              <a:latin typeface="+mn-lt"/>
              <a:ea typeface="+mn-ea"/>
              <a:cs typeface="+mn-cs"/>
            </a:endParaRPr>
          </a:p>
        </p:txBody>
      </p:sp>
      <p:sp>
        <p:nvSpPr>
          <p:cNvPr id="6" name="TextBox 4"/>
          <p:cNvSpPr txBox="1">
            <a:spLocks noChangeArrowheads="1"/>
          </p:cNvSpPr>
          <p:nvPr/>
        </p:nvSpPr>
        <p:spPr bwMode="auto">
          <a:xfrm>
            <a:off x="146050" y="5943600"/>
            <a:ext cx="871538" cy="261938"/>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F60D239-EF94-5B40-B6F2-F086CB107884}" type="slidenum">
              <a:rPr lang="en-US" sz="1100">
                <a:solidFill>
                  <a:srgbClr val="7F7F7F"/>
                </a:solidFill>
              </a:rPr>
              <a:pPr eaLnBrk="1" hangingPunct="1"/>
              <a:t>6</a:t>
            </a:fld>
            <a:endParaRPr lang="en-US" sz="1100">
              <a:solidFill>
                <a:srgbClr val="7F7F7F"/>
              </a:solidFill>
            </a:endParaRPr>
          </a:p>
        </p:txBody>
      </p:sp>
      <p:sp>
        <p:nvSpPr>
          <p:cNvPr id="7" name="TextBox 6"/>
          <p:cNvSpPr txBox="1"/>
          <p:nvPr/>
        </p:nvSpPr>
        <p:spPr>
          <a:xfrm>
            <a:off x="304800" y="1676400"/>
            <a:ext cx="5257800" cy="523875"/>
          </a:xfrm>
          <a:prstGeom prst="rect">
            <a:avLst/>
          </a:prstGeom>
          <a:noFill/>
        </p:spPr>
        <p:txBody>
          <a:bodyPr>
            <a:spAutoFit/>
          </a:bodyPr>
          <a:lstStyle/>
          <a:p>
            <a:pPr>
              <a:defRPr/>
            </a:pPr>
            <a:r>
              <a:rPr lang="en-US" sz="2800" dirty="0">
                <a:solidFill>
                  <a:schemeClr val="tx1">
                    <a:lumMod val="50000"/>
                    <a:lumOff val="50000"/>
                  </a:schemeClr>
                </a:solidFill>
                <a:ea typeface="Arial" charset="0"/>
              </a:rPr>
              <a:t>The Crisis</a:t>
            </a:r>
            <a:r>
              <a:rPr lang="en-US" sz="2800" dirty="0" smtClean="0">
                <a:solidFill>
                  <a:schemeClr val="tx1">
                    <a:lumMod val="50000"/>
                    <a:lumOff val="50000"/>
                  </a:schemeClr>
                </a:solidFill>
                <a:ea typeface="Arial" charset="0"/>
              </a:rPr>
              <a:t>: </a:t>
            </a:r>
            <a:r>
              <a:rPr lang="en-US" sz="2800" dirty="0" smtClean="0">
                <a:solidFill>
                  <a:srgbClr val="F37A1F"/>
                </a:solidFill>
                <a:ea typeface="Arial" charset="0"/>
              </a:rPr>
              <a:t>Childhood </a:t>
            </a:r>
            <a:r>
              <a:rPr lang="en-US" sz="2800" dirty="0">
                <a:solidFill>
                  <a:srgbClr val="F37A1F"/>
                </a:solidFill>
                <a:ea typeface="Arial" charset="0"/>
              </a:rPr>
              <a:t>Hunger</a:t>
            </a:r>
            <a:endParaRPr lang="en-US" sz="2800" dirty="0">
              <a:ea typeface="Arial" charset="0"/>
            </a:endParaRPr>
          </a:p>
        </p:txBody>
      </p:sp>
      <p:sp>
        <p:nvSpPr>
          <p:cNvPr id="7174" name="TextBox 7"/>
          <p:cNvSpPr txBox="1">
            <a:spLocks noChangeArrowheads="1"/>
          </p:cNvSpPr>
          <p:nvPr/>
        </p:nvSpPr>
        <p:spPr bwMode="auto">
          <a:xfrm>
            <a:off x="381000" y="2133600"/>
            <a:ext cx="548640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4625" indent="-17145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ts val="600"/>
              </a:spcBef>
              <a:buClr>
                <a:srgbClr val="FF8000"/>
              </a:buClr>
              <a:buFont typeface="Arial" charset="0"/>
              <a:buChar char="•"/>
            </a:pPr>
            <a:r>
              <a:rPr lang="en-US" sz="1600" b="1" dirty="0">
                <a:solidFill>
                  <a:srgbClr val="F37A1F"/>
                </a:solidFill>
              </a:rPr>
              <a:t>More than 16 million, one in five, </a:t>
            </a:r>
            <a:r>
              <a:rPr lang="en-US" sz="1600" dirty="0">
                <a:solidFill>
                  <a:srgbClr val="7F7F7F"/>
                </a:solidFill>
              </a:rPr>
              <a:t>American children don</a:t>
            </a:r>
            <a:r>
              <a:rPr lang="ja-JP" altLang="en-US" sz="1600" dirty="0">
                <a:solidFill>
                  <a:srgbClr val="7F7F7F"/>
                </a:solidFill>
              </a:rPr>
              <a:t>’</a:t>
            </a:r>
            <a:r>
              <a:rPr lang="en-US" sz="1600" dirty="0">
                <a:solidFill>
                  <a:srgbClr val="7F7F7F"/>
                </a:solidFill>
              </a:rPr>
              <a:t>t know when their next meal will </a:t>
            </a:r>
            <a:r>
              <a:rPr lang="en-US" sz="1600" dirty="0" smtClean="0">
                <a:solidFill>
                  <a:srgbClr val="7F7F7F"/>
                </a:solidFill>
              </a:rPr>
              <a:t>come</a:t>
            </a:r>
            <a:endParaRPr lang="en-US" sz="1600" dirty="0">
              <a:solidFill>
                <a:srgbClr val="7F7F7F"/>
              </a:solidFill>
            </a:endParaRPr>
          </a:p>
          <a:p>
            <a:pPr eaLnBrk="1" hangingPunct="1">
              <a:spcBef>
                <a:spcPts val="600"/>
              </a:spcBef>
              <a:buClr>
                <a:srgbClr val="FF8000"/>
              </a:buClr>
              <a:buFont typeface="Arial" charset="0"/>
              <a:buChar char="•"/>
            </a:pPr>
            <a:r>
              <a:rPr lang="en-US" sz="1600" b="1" dirty="0">
                <a:solidFill>
                  <a:srgbClr val="F37A1F"/>
                </a:solidFill>
              </a:rPr>
              <a:t>Almost one-third </a:t>
            </a:r>
            <a:r>
              <a:rPr lang="en-US" sz="1600" dirty="0">
                <a:solidFill>
                  <a:srgbClr val="7F7F7F"/>
                </a:solidFill>
              </a:rPr>
              <a:t>are under five years </a:t>
            </a:r>
            <a:r>
              <a:rPr lang="en-US" sz="1600" dirty="0" smtClean="0">
                <a:solidFill>
                  <a:srgbClr val="7F7F7F"/>
                </a:solidFill>
              </a:rPr>
              <a:t>old</a:t>
            </a:r>
            <a:endParaRPr lang="en-US" sz="1600" dirty="0">
              <a:solidFill>
                <a:srgbClr val="7F7F7F"/>
              </a:solidFill>
            </a:endParaRPr>
          </a:p>
          <a:p>
            <a:pPr eaLnBrk="1" hangingPunct="1">
              <a:spcBef>
                <a:spcPts val="600"/>
              </a:spcBef>
            </a:pPr>
            <a:endParaRPr lang="en-US" sz="1600" dirty="0"/>
          </a:p>
        </p:txBody>
      </p:sp>
      <p:sp>
        <p:nvSpPr>
          <p:cNvPr id="10" name="TextBox 9"/>
          <p:cNvSpPr txBox="1"/>
          <p:nvPr/>
        </p:nvSpPr>
        <p:spPr>
          <a:xfrm>
            <a:off x="381000" y="3505200"/>
            <a:ext cx="5486400" cy="523875"/>
          </a:xfrm>
          <a:prstGeom prst="rect">
            <a:avLst/>
          </a:prstGeom>
          <a:noFill/>
        </p:spPr>
        <p:txBody>
          <a:bodyPr>
            <a:spAutoFit/>
          </a:bodyPr>
          <a:lstStyle/>
          <a:p>
            <a:pPr>
              <a:defRPr/>
            </a:pPr>
            <a:r>
              <a:rPr lang="en-US" sz="2800" dirty="0">
                <a:solidFill>
                  <a:schemeClr val="tx1">
                    <a:lumMod val="50000"/>
                    <a:lumOff val="50000"/>
                  </a:schemeClr>
                </a:solidFill>
                <a:ea typeface="Arial" charset="0"/>
              </a:rPr>
              <a:t>The Problem: </a:t>
            </a:r>
            <a:r>
              <a:rPr lang="en-US" sz="2800" dirty="0">
                <a:solidFill>
                  <a:srgbClr val="F37A1F"/>
                </a:solidFill>
                <a:ea typeface="Arial" charset="0"/>
              </a:rPr>
              <a:t>Access to Food</a:t>
            </a:r>
            <a:endParaRPr lang="en-US" sz="2800" dirty="0">
              <a:ea typeface="Arial" charset="0"/>
            </a:endParaRPr>
          </a:p>
        </p:txBody>
      </p:sp>
      <p:sp>
        <p:nvSpPr>
          <p:cNvPr id="7176" name="TextBox 10"/>
          <p:cNvSpPr txBox="1">
            <a:spLocks noChangeArrowheads="1"/>
          </p:cNvSpPr>
          <p:nvPr/>
        </p:nvSpPr>
        <p:spPr bwMode="auto">
          <a:xfrm>
            <a:off x="304800" y="3962400"/>
            <a:ext cx="5791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22860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ts val="600"/>
              </a:spcBef>
              <a:buClr>
                <a:srgbClr val="F79646"/>
              </a:buClr>
            </a:pPr>
            <a:r>
              <a:rPr lang="en-US" sz="1600" dirty="0">
                <a:solidFill>
                  <a:srgbClr val="7F7F7F"/>
                </a:solidFill>
                <a:cs typeface="ＭＳ Ｐゴシック" charset="0"/>
              </a:rPr>
              <a:t>There is enough food in America to feed all children, yet: </a:t>
            </a:r>
            <a:endParaRPr lang="en-US" sz="1600" dirty="0">
              <a:solidFill>
                <a:srgbClr val="7F7F7F"/>
              </a:solidFill>
            </a:endParaRPr>
          </a:p>
          <a:p>
            <a:pPr eaLnBrk="1" hangingPunct="1">
              <a:spcBef>
                <a:spcPts val="600"/>
              </a:spcBef>
              <a:buClr>
                <a:srgbClr val="F79646"/>
              </a:buClr>
              <a:buFont typeface="Arial" charset="0"/>
              <a:buChar char="•"/>
            </a:pPr>
            <a:r>
              <a:rPr lang="en-US" sz="1600" b="1" dirty="0">
                <a:solidFill>
                  <a:srgbClr val="F37A1F"/>
                </a:solidFill>
              </a:rPr>
              <a:t>10 million eligible kids </a:t>
            </a:r>
            <a:r>
              <a:rPr lang="en-US" sz="1600" dirty="0" smtClean="0">
                <a:solidFill>
                  <a:srgbClr val="7F7F7F"/>
                </a:solidFill>
              </a:rPr>
              <a:t>don</a:t>
            </a:r>
            <a:r>
              <a:rPr lang="en-US" sz="1600" dirty="0" smtClean="0">
                <a:solidFill>
                  <a:srgbClr val="7F7F7F"/>
                </a:solidFill>
              </a:rPr>
              <a:t>’</a:t>
            </a:r>
            <a:r>
              <a:rPr lang="en-US" sz="1600" dirty="0" smtClean="0">
                <a:solidFill>
                  <a:srgbClr val="7F7F7F"/>
                </a:solidFill>
              </a:rPr>
              <a:t>t </a:t>
            </a:r>
            <a:r>
              <a:rPr lang="en-US" sz="1600" dirty="0">
                <a:solidFill>
                  <a:srgbClr val="7F7F7F"/>
                </a:solidFill>
              </a:rPr>
              <a:t>get free or reduced price school </a:t>
            </a:r>
            <a:r>
              <a:rPr lang="en-US" sz="1600" dirty="0" smtClean="0">
                <a:solidFill>
                  <a:srgbClr val="7F7F7F"/>
                </a:solidFill>
              </a:rPr>
              <a:t>breakfast</a:t>
            </a:r>
            <a:endParaRPr lang="en-US" sz="1600" dirty="0">
              <a:solidFill>
                <a:srgbClr val="7F7F7F"/>
              </a:solidFill>
            </a:endParaRPr>
          </a:p>
          <a:p>
            <a:pPr eaLnBrk="1" hangingPunct="1">
              <a:spcBef>
                <a:spcPts val="600"/>
              </a:spcBef>
              <a:buClr>
                <a:srgbClr val="F79646"/>
              </a:buClr>
              <a:buFont typeface="Arial" charset="0"/>
              <a:buChar char="•"/>
            </a:pPr>
            <a:r>
              <a:rPr lang="en-US" sz="1600" b="1" dirty="0">
                <a:solidFill>
                  <a:srgbClr val="F37A1F"/>
                </a:solidFill>
              </a:rPr>
              <a:t>16.3 million children </a:t>
            </a:r>
            <a:r>
              <a:rPr lang="en-US" sz="1600" dirty="0">
                <a:solidFill>
                  <a:srgbClr val="7F7F7F"/>
                </a:solidFill>
              </a:rPr>
              <a:t>qualify for summer meals but </a:t>
            </a:r>
            <a:br>
              <a:rPr lang="en-US" sz="1600" dirty="0">
                <a:solidFill>
                  <a:srgbClr val="7F7F7F"/>
                </a:solidFill>
              </a:rPr>
            </a:br>
            <a:r>
              <a:rPr lang="en-US" sz="1600" dirty="0">
                <a:solidFill>
                  <a:srgbClr val="7F7F7F"/>
                </a:solidFill>
              </a:rPr>
              <a:t>don</a:t>
            </a:r>
            <a:r>
              <a:rPr lang="ja-JP" altLang="en-US" sz="1600" dirty="0">
                <a:solidFill>
                  <a:srgbClr val="7F7F7F"/>
                </a:solidFill>
              </a:rPr>
              <a:t>’</a:t>
            </a:r>
            <a:r>
              <a:rPr lang="en-US" sz="1600" dirty="0">
                <a:solidFill>
                  <a:srgbClr val="7F7F7F"/>
                </a:solidFill>
              </a:rPr>
              <a:t>t receive </a:t>
            </a:r>
            <a:r>
              <a:rPr lang="en-US" sz="1600" dirty="0" smtClean="0">
                <a:solidFill>
                  <a:srgbClr val="7F7F7F"/>
                </a:solidFill>
              </a:rPr>
              <a:t>them</a:t>
            </a:r>
            <a:endParaRPr lang="en-US" sz="1600" dirty="0">
              <a:solidFill>
                <a:srgbClr val="7F7F7F"/>
              </a:solidFill>
            </a:endParaRPr>
          </a:p>
        </p:txBody>
      </p:sp>
      <p:pic>
        <p:nvPicPr>
          <p:cNvPr id="7177" name="Picture 8" descr="NKH_cmyk_cs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01613"/>
            <a:ext cx="18288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title"/>
          </p:nvPr>
        </p:nvSpPr>
        <p:spPr>
          <a:xfrm>
            <a:off x="2286000" y="76200"/>
            <a:ext cx="6934200" cy="810471"/>
          </a:xfrm>
        </p:spPr>
        <p:txBody>
          <a:bodyPr/>
          <a:lstStyle/>
          <a:p>
            <a:r>
              <a:rPr lang="en-US" dirty="0" smtClean="0"/>
              <a:t>American children don’t have proper access to food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28600"/>
            <a:ext cx="6934200" cy="914400"/>
          </a:xfrm>
        </p:spPr>
        <p:txBody>
          <a:bodyPr/>
          <a:lstStyle/>
          <a:p>
            <a:r>
              <a:rPr lang="en-US" dirty="0" smtClean="0"/>
              <a:t>Childhood hunger is cyclical</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2286000"/>
            <a:ext cx="9022726" cy="2667000"/>
          </a:xfrm>
          <a:ln>
            <a:solidFill>
              <a:schemeClr val="tx1"/>
            </a:solidFill>
          </a:ln>
        </p:spPr>
      </p:pic>
    </p:spTree>
    <p:extLst>
      <p:ext uri="{BB962C8B-B14F-4D97-AF65-F5344CB8AC3E}">
        <p14:creationId xmlns:p14="http://schemas.microsoft.com/office/powerpoint/2010/main" val="19964221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p:cNvSpPr>
            <a:spLocks noGrp="1"/>
          </p:cNvSpPr>
          <p:nvPr>
            <p:ph type="title"/>
          </p:nvPr>
        </p:nvSpPr>
        <p:spPr bwMode="auto">
          <a:xfrm>
            <a:off x="434975" y="1563688"/>
            <a:ext cx="8729663" cy="581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atin typeface="Arial" charset="0"/>
                <a:ea typeface="ＭＳ Ｐゴシック" charset="0"/>
                <a:cs typeface="Arial" charset="0"/>
              </a:rPr>
              <a:t>Share Our Strength</a:t>
            </a:r>
            <a:r>
              <a:rPr lang="ja-JP" altLang="en-US">
                <a:latin typeface="Arial" charset="0"/>
                <a:ea typeface="ＭＳ Ｐゴシック" charset="0"/>
                <a:cs typeface="Arial" charset="0"/>
              </a:rPr>
              <a:t>’</a:t>
            </a:r>
            <a:r>
              <a:rPr lang="en-US">
                <a:latin typeface="Arial" charset="0"/>
                <a:ea typeface="ＭＳ Ｐゴシック" charset="0"/>
                <a:cs typeface="Arial" charset="0"/>
              </a:rPr>
              <a:t>s Vision…</a:t>
            </a:r>
          </a:p>
        </p:txBody>
      </p:sp>
      <p:sp>
        <p:nvSpPr>
          <p:cNvPr id="10243" name="Content Placeholder 4"/>
          <p:cNvSpPr>
            <a:spLocks noGrp="1"/>
          </p:cNvSpPr>
          <p:nvPr>
            <p:ph idx="1"/>
          </p:nvPr>
        </p:nvSpPr>
        <p:spPr bwMode="auto">
          <a:xfrm>
            <a:off x="436563" y="2282825"/>
            <a:ext cx="8728075" cy="343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Clr>
                <a:srgbClr val="F79646"/>
              </a:buClr>
              <a:buFont typeface="Arial" charset="0"/>
              <a:buNone/>
            </a:pPr>
            <a:r>
              <a:rPr lang="en-US">
                <a:solidFill>
                  <a:srgbClr val="7F7F7F"/>
                </a:solidFill>
                <a:latin typeface="Arial" charset="0"/>
                <a:ea typeface="ＭＳ Ｐゴシック" charset="0"/>
                <a:cs typeface="Arial" charset="0"/>
              </a:rPr>
              <a:t>...for the future is one where children are </a:t>
            </a:r>
            <a:r>
              <a:rPr lang="en-US" sz="3400">
                <a:solidFill>
                  <a:srgbClr val="F37A1F"/>
                </a:solidFill>
                <a:latin typeface="Arial" charset="0"/>
                <a:ea typeface="ＭＳ Ｐゴシック" charset="0"/>
                <a:cs typeface="Arial" charset="0"/>
              </a:rPr>
              <a:t>surrounded with nutritious food </a:t>
            </a:r>
            <a:r>
              <a:rPr lang="en-US">
                <a:solidFill>
                  <a:srgbClr val="7F7F7F"/>
                </a:solidFill>
                <a:latin typeface="Arial" charset="0"/>
                <a:ea typeface="ＭＳ Ｐゴシック" charset="0"/>
                <a:cs typeface="Arial" charset="0"/>
              </a:rPr>
              <a:t>where they live, learn, and play. </a:t>
            </a:r>
          </a:p>
        </p:txBody>
      </p:sp>
      <p:pic>
        <p:nvPicPr>
          <p:cNvPr id="1024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563" y="3667125"/>
            <a:ext cx="86550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descr="NKH_cmyk_cs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01613"/>
            <a:ext cx="18288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2286000" y="256329"/>
            <a:ext cx="7315200" cy="810471"/>
          </a:xfrm>
          <a:prstGeom prst="rect">
            <a:avLst/>
          </a:prstGeom>
        </p:spPr>
        <p:txBody>
          <a:bodyPr/>
          <a:lstStyle>
            <a:lvl1pPr algn="l" rtl="0" eaLnBrk="1" fontAlgn="base" hangingPunct="1">
              <a:spcBef>
                <a:spcPct val="0"/>
              </a:spcBef>
              <a:spcAft>
                <a:spcPct val="0"/>
              </a:spcAft>
              <a:defRPr sz="3200" kern="1200">
                <a:solidFill>
                  <a:srgbClr val="F37A1F"/>
                </a:solidFill>
                <a:latin typeface="Arial" pitchFamily="34" charset="0"/>
                <a:ea typeface="ＭＳ Ｐゴシック"/>
                <a:cs typeface="Arial" pitchFamily="34" charset="0"/>
              </a:defRPr>
            </a:lvl1pPr>
            <a:lvl2pPr algn="ctr" rtl="0" eaLnBrk="1" fontAlgn="base" hangingPunct="1">
              <a:spcBef>
                <a:spcPct val="0"/>
              </a:spcBef>
              <a:spcAft>
                <a:spcPct val="0"/>
              </a:spcAft>
              <a:defRPr sz="4400">
                <a:solidFill>
                  <a:schemeClr val="tx1"/>
                </a:solidFill>
                <a:latin typeface="Calibri" pitchFamily="34" charset="0"/>
                <a:ea typeface="ＭＳ Ｐゴシック"/>
                <a:cs typeface="ＭＳ Ｐゴシック"/>
              </a:defRPr>
            </a:lvl2pPr>
            <a:lvl3pPr algn="ctr" rtl="0" eaLnBrk="1" fontAlgn="base" hangingPunct="1">
              <a:spcBef>
                <a:spcPct val="0"/>
              </a:spcBef>
              <a:spcAft>
                <a:spcPct val="0"/>
              </a:spcAft>
              <a:defRPr sz="4400">
                <a:solidFill>
                  <a:schemeClr val="tx1"/>
                </a:solidFill>
                <a:latin typeface="Calibri" pitchFamily="34" charset="0"/>
                <a:ea typeface="ＭＳ Ｐゴシック"/>
                <a:cs typeface="ＭＳ Ｐゴシック"/>
              </a:defRPr>
            </a:lvl3pPr>
            <a:lvl4pPr algn="ctr" rtl="0" eaLnBrk="1" fontAlgn="base" hangingPunct="1">
              <a:spcBef>
                <a:spcPct val="0"/>
              </a:spcBef>
              <a:spcAft>
                <a:spcPct val="0"/>
              </a:spcAft>
              <a:defRPr sz="4400">
                <a:solidFill>
                  <a:schemeClr val="tx1"/>
                </a:solidFill>
                <a:latin typeface="Calibri" pitchFamily="34" charset="0"/>
                <a:ea typeface="ＭＳ Ｐゴシック"/>
                <a:cs typeface="ＭＳ Ｐゴシック"/>
              </a:defRPr>
            </a:lvl4pPr>
            <a:lvl5pPr algn="ctr" rtl="0" eaLnBrk="1" fontAlgn="base" hangingPunct="1">
              <a:spcBef>
                <a:spcPct val="0"/>
              </a:spcBef>
              <a:spcAft>
                <a:spcPct val="0"/>
              </a:spcAft>
              <a:defRPr sz="4400">
                <a:solidFill>
                  <a:schemeClr val="tx1"/>
                </a:solidFill>
                <a:latin typeface="Calibri" pitchFamily="34" charset="0"/>
                <a:ea typeface="ＭＳ Ｐゴシック"/>
                <a:cs typeface="ＭＳ Ｐゴシック"/>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smtClean="0"/>
              <a:t>Childhood hunger needs to be reduced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601200" cy="5257800"/>
          </a:xfrm>
          <a:prstGeom prst="rect">
            <a:avLst/>
          </a:prstGeom>
          <a:solidFill>
            <a:srgbClr val="F37A1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9219" name="Title 1"/>
          <p:cNvSpPr>
            <a:spLocks noGrp="1"/>
          </p:cNvSpPr>
          <p:nvPr>
            <p:ph type="title"/>
          </p:nvPr>
        </p:nvSpPr>
        <p:spPr bwMode="auto">
          <a:xfrm>
            <a:off x="436563" y="3048000"/>
            <a:ext cx="9164637"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eaLnBrk="1" hangingPunct="1"/>
            <a:r>
              <a:rPr lang="en-US" sz="5200" dirty="0" smtClean="0">
                <a:solidFill>
                  <a:schemeClr val="bg1"/>
                </a:solidFill>
                <a:latin typeface="Arial" charset="0"/>
                <a:ea typeface="ＭＳ Ｐゴシック" charset="0"/>
                <a:cs typeface="Arial" charset="0"/>
              </a:rPr>
              <a:t>What impact has Share </a:t>
            </a:r>
            <a:r>
              <a:rPr lang="en-US" sz="5200" dirty="0">
                <a:solidFill>
                  <a:schemeClr val="bg1"/>
                </a:solidFill>
                <a:latin typeface="Arial" charset="0"/>
                <a:ea typeface="ＭＳ Ｐゴシック" charset="0"/>
                <a:cs typeface="Arial" charset="0"/>
              </a:rPr>
              <a:t>Our </a:t>
            </a:r>
            <a:r>
              <a:rPr lang="en-US" sz="5200" dirty="0" smtClean="0">
                <a:solidFill>
                  <a:schemeClr val="bg1"/>
                </a:solidFill>
                <a:latin typeface="Arial" charset="0"/>
                <a:ea typeface="ＭＳ Ｐゴシック" charset="0"/>
                <a:cs typeface="Arial" charset="0"/>
              </a:rPr>
              <a:t>Strength</a:t>
            </a:r>
            <a:r>
              <a:rPr lang="en-US" sz="5200" dirty="0">
                <a:solidFill>
                  <a:schemeClr val="bg1"/>
                </a:solidFill>
                <a:latin typeface="Arial" charset="0"/>
                <a:ea typeface="ＭＳ Ｐゴシック" charset="0"/>
                <a:cs typeface="Arial" charset="0"/>
              </a:rPr>
              <a:t> </a:t>
            </a:r>
            <a:r>
              <a:rPr lang="en-US" sz="5200" dirty="0" smtClean="0">
                <a:solidFill>
                  <a:schemeClr val="bg1"/>
                </a:solidFill>
                <a:latin typeface="Arial" charset="0"/>
                <a:ea typeface="ＭＳ Ｐゴシック" charset="0"/>
                <a:cs typeface="Arial" charset="0"/>
              </a:rPr>
              <a:t>had at Cornell?</a:t>
            </a:r>
            <a:r>
              <a:rPr lang="en-US" sz="5200" dirty="0" smtClean="0">
                <a:solidFill>
                  <a:schemeClr val="bg1"/>
                </a:solidFill>
                <a:latin typeface="Arial" charset="0"/>
                <a:ea typeface="ＭＳ Ｐゴシック" charset="0"/>
                <a:cs typeface="Arial" charset="0"/>
              </a:rPr>
              <a:t> </a:t>
            </a:r>
            <a:endParaRPr lang="en-US" sz="5200" dirty="0">
              <a:solidFill>
                <a:schemeClr val="bg1"/>
              </a:solidFill>
              <a:latin typeface="Arial" charset="0"/>
              <a:ea typeface="ＭＳ Ｐゴシック" charset="0"/>
              <a:cs typeface="Arial" charset="0"/>
            </a:endParaRPr>
          </a:p>
        </p:txBody>
      </p:sp>
      <p:sp>
        <p:nvSpPr>
          <p:cNvPr id="9220" name="TextBox 5"/>
          <p:cNvSpPr txBox="1">
            <a:spLocks noChangeArrowheads="1"/>
          </p:cNvSpPr>
          <p:nvPr/>
        </p:nvSpPr>
        <p:spPr bwMode="auto">
          <a:xfrm>
            <a:off x="146050" y="5943600"/>
            <a:ext cx="871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7217A33-FE80-9547-A7EC-4AA9375C0BD0}" type="slidenum">
              <a:rPr lang="en-US" sz="1100">
                <a:solidFill>
                  <a:schemeClr val="bg1"/>
                </a:solidFill>
              </a:rPr>
              <a:pPr eaLnBrk="1" hangingPunct="1"/>
              <a:t>9</a:t>
            </a:fld>
            <a:endParaRPr lang="en-US" sz="1100">
              <a:solidFill>
                <a:schemeClr val="bg1"/>
              </a:solidFill>
            </a:endParaRPr>
          </a:p>
        </p:txBody>
      </p:sp>
      <p:pic>
        <p:nvPicPr>
          <p:cNvPr id="9221" name="Picture 4" descr="NKH_cmyk_cs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1613"/>
            <a:ext cx="18288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35613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bout-sos">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about-sos.potx</Template>
  <TotalTime>0</TotalTime>
  <Words>621</Words>
  <Application>Microsoft Macintosh PowerPoint</Application>
  <PresentationFormat>Custom</PresentationFormat>
  <Paragraphs>85</Paragraphs>
  <Slides>22</Slides>
  <Notes>18</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about-sos</vt:lpstr>
      <vt:lpstr>PowerPoint Presentation</vt:lpstr>
      <vt:lpstr>Preview</vt:lpstr>
      <vt:lpstr>What is Share Our Strength?</vt:lpstr>
      <vt:lpstr>Share Our Strength helps fight childhood hunger</vt:lpstr>
      <vt:lpstr>Many kids come to school too hungry to learn</vt:lpstr>
      <vt:lpstr>American children don’t have proper access to food</vt:lpstr>
      <vt:lpstr>Childhood hunger is cyclical</vt:lpstr>
      <vt:lpstr>Share Our Strength’s Vision…</vt:lpstr>
      <vt:lpstr>What impact has Share Our Strength had at Cornell? </vt:lpstr>
      <vt:lpstr>Childhood hunger is high in Tompkins County</vt:lpstr>
      <vt:lpstr>Share Our Strength Cornell Chapter needs to improve membership</vt:lpstr>
      <vt:lpstr>Share Our Strength at Cornell currently only targets the Greek community</vt:lpstr>
      <vt:lpstr>Current fundraising efforts are insufficient</vt:lpstr>
      <vt:lpstr>How can Share Our Strength be improved at Cornell?</vt:lpstr>
      <vt:lpstr>Cornell Daily Sun Articles</vt:lpstr>
      <vt:lpstr>Using Twitter will improve Share Our Strength’s marketing strategy  </vt:lpstr>
      <vt:lpstr>Share Our Strength will partner with restaurants</vt:lpstr>
      <vt:lpstr>Hosting an upscale event will help us diversify our fundraising efforts</vt:lpstr>
      <vt:lpstr>PowerPoint Presentation</vt:lpstr>
      <vt:lpstr>Questions</vt:lpstr>
      <vt:lpstr>Our Approach to Ending  Childhood Hunger by 2015</vt:lpstr>
      <vt:lpstr>Our Recognition &amp; Endorsements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2010-06-07T19:25:36Z</dcterms:created>
  <dcterms:modified xsi:type="dcterms:W3CDTF">2012-11-27T05:17:13Z</dcterms:modified>
</cp:coreProperties>
</file>